
<file path=[Content_Types].xml><?xml version="1.0" encoding="utf-8"?>
<Types xmlns="http://schemas.openxmlformats.org/package/2006/content-types">
  <Default Extension="rels" ContentType="application/vnd.openxmlformats-package.relationships+xml"/>
  <Default Extension="xml" ContentType="application/xml"/>
  <Default Extension="vml" ContentType="application/vnd.openxmlformats-officedocument.vmlDrawing"/>
  <Default Extension="fntdata" ContentType="application/x-fontdata"/>
  <Default Extension="bmp" ContentType="image/bmp"/>
  <Default Extension="jpeg" ContentType="image/jpeg"/>
  <Default Extension="png" ContentType="image/png"/>
  <Default Extension="gif" ContentType="image/gif"/>
  <Default Extension="tif" ContentType="image/tif"/>
  <Default Extension="emf" ContentType="image/x-emf"/>
  <Default Extension="wmf" ContentType="image/x-wmf"/>
  <Default Extension="pct" ContentType="image/pct"/>
  <Default Extension="pcx" ContentType="image/pcx"/>
  <Default Extension="tga" ContentType="image/tga"/>
  <Default Extension="svg" ContentType="image/svg+xml"/>
  <Default Extension="avi" ContentType="video/avi"/>
  <Default Extension="wmv" ContentType="video/wmv"/>
  <Default Extension="mpg" ContentType="video/mpeg"/>
  <Default Extension="mpeg" ContentType="video/mpeg"/>
  <Default Extension="mp2" ContentType="video/mpeg"/>
  <Default Extension="mp4" ContentType="video/mpeg"/>
  <Default Extension="wma" ContentType="audio/x-ms-wma"/>
  <Default Extension="mid" ContentType="audio/unknown"/>
  <Default Extension="midi" ContentType="audio/unknown"/>
  <Default Extension="rmi" ContentType="audio/unknown"/>
  <Default Extension="mp3" ContentType="audio/unknown"/>
  <Default Extension="wav" ContentType="audio/wav"/>
  <Default Extension="bin" ContentType="application/vnd.openxmlformats-officedocument.oleObjec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theme/theme1.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Types>
</file>

<file path=_rels/.rels><?xml version="1.0" encoding="UTF-8" standalone="yes" ?>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sldMasterIdLst>
    <p:sldMasterId id="2147483681" r:id="rId5"/>
  </p:sldMasterIdLst>
  <p:notesMasterIdLst>
    <p:notesMasterId r:id="rId6"/>
  </p:notesMasterIdLst>
  <p:sldIdLst>
    <p:sldId id="256" r:id="rId7"/>
    <p:sldId id="257" r:id="rId8"/>
    <p:sldId id="267" r:id="rId9"/>
    <p:sldId id="285" r:id="rId10"/>
    <p:sldId id="286" r:id="rId11"/>
    <p:sldId id="261" r:id="rId12"/>
    <p:sldId id="262" r:id="rId13"/>
    <p:sldId id="268" r:id="rId14"/>
    <p:sldId id="287" r:id="rId15"/>
    <p:sldId id="269" r:id="rId16"/>
    <p:sldId id="270" r:id="rId17"/>
    <p:sldId id="271" r:id="rId18"/>
    <p:sldId id="288" r:id="rId19"/>
    <p:sldId id="289" r:id="rId20"/>
    <p:sldId id="272" r:id="rId21"/>
    <p:sldId id="273" r:id="rId22"/>
    <p:sldId id="274" r:id="rId23"/>
    <p:sldId id="290" r:id="rId24"/>
    <p:sldId id="279" r:id="rId25"/>
    <p:sldId id="280" r:id="rId26"/>
    <p:sldId id="281" r:id="rId27"/>
    <p:sldId id="278" r:id="rId28"/>
    <p:sldId id="276" r:id="rId29"/>
    <p:sldId id="277" r:id="rId30"/>
    <p:sldId id="266" r:id="rId31"/>
  </p:sldIdLst>
  <p:sldSz cx="9144000" cy="5143500"/>
  <p:notesSz cx="6858000" cy="9144000"/>
  <p:defaultText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defaultTextStyle>
</p:presentation>
</file>

<file path=ppt/presProps.xml><?xml version="1.0" encoding="utf-8"?>
<p:presentationP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showPr showNarration="1"/>
  <p:extLst>
    <p:ext uri="smNativeData">
      <pr:smAppRevision xmlns:pr="smNativeData" xmlns="smNativeData" dt="1730640654" val="1218" rev64="64" revOS="3"/>
      <pr:smFileRevision xmlns:pr="smNativeData" xmlns="smNativeData" dt="1730640654" val="101"/>
      <pr:guideOptions xmlns:pr="smNativeData" xmlns="smNativeData" dt="1730640654" snapToBorders="1"/>
    </p:ext>
  </p:extLst>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slideViewPr>
    <p:cSldViewPr snapToGrid="0">
      <p:cViewPr varScale="1">
        <p:scale>
          <a:sx n="117" d="100"/>
          <a:sy n="117" d="100"/>
        </p:scale>
        <p:origin x="436" y="606"/>
      </p:cViewPr>
      <p:guideLst x="0" y="0">
        <p:guide orient="horz" pos="1620"/>
        <p:guide pos="2880"/>
      </p:guideLst>
    </p:cSldViewPr>
  </p:slideViewPr>
  <p:outlineViewPr>
    <p:cViewPr>
      <p:scale>
        <a:sx n="33" d="100"/>
        <a:sy n="33" d="100"/>
      </p:scale>
      <p:origin x="0" y="0"/>
    </p:cViewPr>
  </p:outlineViewPr>
  <p:sorterViewPr>
    <p:cViewPr>
      <p:scale>
        <a:sx n="24" d="100"/>
        <a:sy n="24" d="100"/>
      </p:scale>
      <p:origin x="0" y="0"/>
    </p:cViewPr>
  </p:sorterViewPr>
  <p:notesViewPr>
    <p:cSldViewPr snapToGrid="0">
      <p:cViewPr>
        <p:scale>
          <a:sx n="117" d="100"/>
          <a:sy n="117" d="100"/>
        </p:scale>
        <p:origin x="436" y="606"/>
      </p:cViewPr>
    </p:cSldViewPr>
  </p:notesViewPr>
  <p:gridSpacing cx="73477120" cy="73477120"/>
</p:viewPr>
</file>

<file path=ppt/_rels/presentation.xml.rels><?xml version="1.0" encoding="UTF-8" standalone="yes" ?>
<Relationships xmlns="http://schemas.openxmlformats.org/package/2006/relationships"><Relationship Id="rId1" Type="http://schemas.openxmlformats.org/officeDocument/2006/relationships/theme" Target="theme/theme1.xml"/><Relationship Id="rId2" Type="http://schemas.openxmlformats.org/officeDocument/2006/relationships/tableStyles" Target="tableStyles.xml"/><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jpeg>
</file>

<file path=ppt/media/image2.gif>
</file>

<file path=ppt/media/image20.jpeg>
</file>

<file path=ppt/media/image3.gif>
</file>

<file path=ppt/media/image4.png>
</file>

<file path=ppt/media/image5.png>
</file>

<file path=ppt/media/image6.png>
</file>

<file path=ppt/media/image7.jpeg>
</file>

<file path=ppt/media/image8.jpeg>
</file>

<file path=ppt/media/image9.png>
</file>

<file path=ppt/media/media1.mp4>
</file>

<file path=ppt/media/media2.mp4>
</file>

<file path=ppt/notesMasters/_rels/notesMaster1.xml.rels><?xml version="1.0" encoding="UTF-8" standalone="yes" ?>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cSld>
    <p:bg>
      <p:bgPr>
        <a:solidFill>
          <a:schemeClr val="bg1"/>
        </a:solidFill>
        <a:effectLst/>
      </p:bgPr>
    </p:bg>
    <p:spTree>
      <p:nvGrpSpPr>
        <p:cNvPr id="1" name=""/>
        <p:cNvGrpSpPr/>
        <p:nvPr/>
      </p:nvGrpSpPr>
      <p:grpSpPr>
        <a:xfrm>
          <a:off x="0" y="0"/>
          <a:ext cx="0" cy="0"/>
          <a:chOff x="0" y="0"/>
          <a:chExt cx="0" cy="0"/>
        </a:xfrm>
      </p:grpSpPr>
      <p:sp>
        <p:nvSpPr>
          <p:cNvPr id="2" name="Google Shape;3;n"/>
          <p:cNvSpPr>
            <a:spLocks noGrp="1" noChangeArrowheads="1"/>
            <a:extLst>
              <a:ext uri="smNativeData">
                <pr:smNativeData xmlns:pr="smNativeData" xmlns="smNativeData" val="SMDATA_15_DnsnZxMAAAAlAAAACwAAAC0AAAAAWAIAADgEAADZJwAAUBkAAAAAAAAAAAAAAAAAAAEAAABQAAAAAAAAAAAA4D8AAAAAAADgPwAAAAAAAOA/AAAAAAAA4D8AAAAAAADgPwAAAAAAAOA/AAAAAAAA4D8AAAAAAADgPwAAAAAAAOA/AAAAAAAA4D8CAAAAjAAAAAAAAAAAAAAABY3H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AVgVgKAAAAACgAAAAoAAAAZAAAAGQAAAAAAAAAzMzMAAAAAABQAAAAUAAAAGQAAABkAAAAAAAAABcAAAAUAAAAAAAAAAAAAAD/fwAA/38AAAAAAAAJAAAABAAAAM3MzM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ZJwAAUBkAABAAAAAmAAAACAAAAAEPAAD/HwAA"/>
              </a:ext>
            </a:extLst>
          </p:cNvSpPr>
          <p:nvPr>
            <p:ph type="sldImg" idx="2"/>
          </p:nvPr>
        </p:nvSpPr>
        <p:spPr>
          <a:xfrm>
            <a:off x="381000" y="685800"/>
            <a:ext cx="6096635" cy="3429000"/>
          </a:xfrm>
          <a:custGeom>
            <a:avLst/>
            <a:gdLst/>
            <a:ahLst/>
            <a:cxnLst/>
            <a:rect l="0" t="0" r="6096635" b="3429000"/>
            <a:pathLst>
              <a:path w="6096635" h="3429000" fill="none" extrusionOk="0">
                <a:moveTo>
                  <a:pt x="0" y="0"/>
                </a:moveTo>
                <a:lnTo>
                  <a:pt x="6096635" y="0"/>
                </a:lnTo>
                <a:lnTo>
                  <a:pt x="6096635" y="3429000"/>
                </a:lnTo>
                <a:lnTo>
                  <a:pt x="0" y="3429000"/>
                </a:lnTo>
                <a:close/>
              </a:path>
            </a:pathLst>
          </a:custGeom>
          <a:noFill/>
          <a:ln w="9525" cap="flat" cmpd="sng" algn="ctr">
            <a:solidFill>
              <a:srgbClr val="000000"/>
            </a:solidFill>
            <a:prstDash val="solid"/>
            <a:headEnd type="none"/>
            <a:tailEnd type="none"/>
          </a:ln>
        </p:spPr>
      </p:sp>
      <p:sp>
        <p:nvSpPr>
          <p:cNvPr id="3" name="Google Shape;4;n"/>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BY3H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AVgVg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2/AAD/HwAA"/>
              </a:ext>
            </a:extLst>
          </p:cNvSpPr>
          <p:nvPr>
            <p:ph type="body" idx="1"/>
          </p:nvPr>
        </p:nvSpPr>
        <p:spPr>
          <a:xfrm>
            <a:off x="685800" y="4343400"/>
            <a:ext cx="5486400" cy="4114800"/>
          </a:xfrm>
          <a:prstGeom prst="rect">
            <a:avLst/>
          </a:prstGeom>
          <a:noFill/>
          <a:ln>
            <a:noFill/>
          </a:ln>
        </p:spPr>
        <p:txBody>
          <a:bodyPr vert="horz" wrap="square" lIns="91440" tIns="91440" rIns="91440" bIns="91440" numCol="1" spcCol="215900" anchor="t">
            <a:prstTxWarp prst="textNoShape">
              <a:avLst/>
            </a:prstTxWarp>
          </a:bodyPr>
          <a:lstStyle>
            <a:lvl1pPr marL="457200" indent="-298450">
              <a:spcBef>
                <a:spcPts val="0"/>
              </a:spcBef>
              <a:spcAft>
                <a:spcPts val="0"/>
              </a:spcAft>
              <a:buSzPts val="1100"/>
              <a:buChar char="●"/>
              <a:defRPr sz="1100" cap="none"/>
            </a:lvl1pPr>
            <a:lvl2pPr marL="914400" indent="-298450">
              <a:spcBef>
                <a:spcPts val="0"/>
              </a:spcBef>
              <a:spcAft>
                <a:spcPts val="0"/>
              </a:spcAft>
              <a:buSzPts val="1100"/>
              <a:buChar char="○"/>
              <a:defRPr sz="1100" cap="none"/>
            </a:lvl2pPr>
            <a:lvl3pPr marL="1371600" indent="-298450">
              <a:spcBef>
                <a:spcPts val="0"/>
              </a:spcBef>
              <a:spcAft>
                <a:spcPts val="0"/>
              </a:spcAft>
              <a:buSzPts val="1100"/>
              <a:buChar char="■"/>
              <a:defRPr sz="1100" cap="none"/>
            </a:lvl3pPr>
            <a:lvl4pPr marL="1828800" indent="-298450">
              <a:spcBef>
                <a:spcPts val="0"/>
              </a:spcBef>
              <a:spcAft>
                <a:spcPts val="0"/>
              </a:spcAft>
              <a:buSzPts val="1100"/>
              <a:buChar char="●"/>
              <a:defRPr sz="1100" cap="none"/>
            </a:lvl4pPr>
            <a:lvl5pPr marL="2286000" indent="-298450">
              <a:spcBef>
                <a:spcPts val="0"/>
              </a:spcBef>
              <a:spcAft>
                <a:spcPts val="0"/>
              </a:spcAft>
              <a:buSzPts val="1100"/>
              <a:buChar char="○"/>
              <a:defRPr sz="1100" cap="none"/>
            </a:lvl5pPr>
            <a:lvl6pPr marL="2743200" indent="-298450">
              <a:spcBef>
                <a:spcPts val="0"/>
              </a:spcBef>
              <a:spcAft>
                <a:spcPts val="0"/>
              </a:spcAft>
              <a:buSzPts val="1100"/>
              <a:buChar char="■"/>
              <a:defRPr sz="1100" cap="none"/>
            </a:lvl6pPr>
            <a:lvl7pPr marL="3200400" indent="-298450">
              <a:spcBef>
                <a:spcPts val="0"/>
              </a:spcBef>
              <a:spcAft>
                <a:spcPts val="0"/>
              </a:spcAft>
              <a:buSzPts val="1100"/>
              <a:buChar char="●"/>
              <a:defRPr sz="1100" cap="none"/>
            </a:lvl7pPr>
            <a:lvl8pPr marL="3657600" indent="-298450">
              <a:spcBef>
                <a:spcPts val="0"/>
              </a:spcBef>
              <a:spcAft>
                <a:spcPts val="0"/>
              </a:spcAft>
              <a:buSzPts val="1100"/>
              <a:buChar char="○"/>
              <a:defRPr sz="1100" cap="none"/>
            </a:lvl8pPr>
            <a:lvl9pPr marL="4114800" indent="-298450">
              <a:spcBef>
                <a:spcPts val="0"/>
              </a:spcBef>
              <a:spcAft>
                <a:spcPts val="0"/>
              </a:spcAft>
              <a:buSzPts val="1100"/>
              <a:buChar char="■"/>
              <a:defRPr sz="1100" cap="none"/>
            </a:lvl9pPr>
          </a:lstStyle>
          <a:p>
            <a:pPr/>
          </a:p>
        </p:txBody>
      </p:sp>
    </p:spTree>
  </p:cSld>
  <p:clrMap bg1="lt1" tx1="dk1" bg2="lt2" tx2="dk2" accent1="accent1" accent2="accent2" accent3="accent3" accent4="accent4" accent5="accent5" accent6="accent6" hlink="hlink" folHlink="folHlink"/>
  <p:hf sldNum="0" hdr="0" ftr="0" dt="0"/>
  <p:notes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notesStyle>
</p:notesMaster>
</file>

<file path=ppt/notesSlides/_rels/notesSlide1.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 Id="rId3" Type="http://schemas.openxmlformats.org/officeDocument/2006/relationships/themeOverride" Target="../theme/themeOverride1.xml"/></Relationships>
</file>

<file path=ppt/notesSlides/_rels/notesSlide10.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 Id="rId3" Type="http://schemas.openxmlformats.org/officeDocument/2006/relationships/themeOverride" Target="../theme/themeOverride10.xml"/></Relationships>
</file>

<file path=ppt/notesSlides/_rels/notesSlide11.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 Id="rId3" Type="http://schemas.openxmlformats.org/officeDocument/2006/relationships/themeOverride" Target="../theme/themeOverride11.xml"/></Relationships>
</file>

<file path=ppt/notesSlides/_rels/notesSlide12.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 Id="rId3" Type="http://schemas.openxmlformats.org/officeDocument/2006/relationships/themeOverride" Target="../theme/themeOverride12.xml"/></Relationships>
</file>

<file path=ppt/notesSlides/_rels/notesSlide13.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 Id="rId3" Type="http://schemas.openxmlformats.org/officeDocument/2006/relationships/themeOverride" Target="../theme/themeOverride13.xml"/></Relationships>
</file>

<file path=ppt/notesSlides/_rels/notesSlide14.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 Id="rId3" Type="http://schemas.openxmlformats.org/officeDocument/2006/relationships/themeOverride" Target="../theme/themeOverride14.xml"/></Relationships>
</file>

<file path=ppt/notesSlides/_rels/notesSlide15.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 Id="rId3" Type="http://schemas.openxmlformats.org/officeDocument/2006/relationships/themeOverride" Target="../theme/themeOverride15.xml"/></Relationships>
</file>

<file path=ppt/notesSlides/_rels/notesSlide16.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 Id="rId3" Type="http://schemas.openxmlformats.org/officeDocument/2006/relationships/themeOverride" Target="../theme/themeOverride16.xml"/></Relationships>
</file>

<file path=ppt/notesSlides/_rels/notesSlide17.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 Id="rId3" Type="http://schemas.openxmlformats.org/officeDocument/2006/relationships/themeOverride" Target="../theme/themeOverride17.xml"/></Relationships>
</file>

<file path=ppt/notesSlides/_rels/notesSlide18.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 Id="rId3" Type="http://schemas.openxmlformats.org/officeDocument/2006/relationships/themeOverride" Target="../theme/themeOverride18.xml"/></Relationships>
</file>

<file path=ppt/notesSlides/_rels/notesSlide19.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 Id="rId3" Type="http://schemas.openxmlformats.org/officeDocument/2006/relationships/themeOverride" Target="../theme/themeOverride19.xml"/></Relationships>
</file>

<file path=ppt/notesSlides/_rels/notesSlide2.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 Id="rId3" Type="http://schemas.openxmlformats.org/officeDocument/2006/relationships/themeOverride" Target="../theme/themeOverride2.xml"/></Relationships>
</file>

<file path=ppt/notesSlides/_rels/notesSlide20.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 Id="rId3" Type="http://schemas.openxmlformats.org/officeDocument/2006/relationships/themeOverride" Target="../theme/themeOverride20.xml"/></Relationships>
</file>

<file path=ppt/notesSlides/_rels/notesSlide21.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 Id="rId3" Type="http://schemas.openxmlformats.org/officeDocument/2006/relationships/themeOverride" Target="../theme/themeOverride21.xml"/></Relationships>
</file>

<file path=ppt/notesSlides/_rels/notesSlide22.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 Id="rId3" Type="http://schemas.openxmlformats.org/officeDocument/2006/relationships/themeOverride" Target="../theme/themeOverride22.xml"/></Relationships>
</file>

<file path=ppt/notesSlides/_rels/notesSlide23.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 Id="rId3" Type="http://schemas.openxmlformats.org/officeDocument/2006/relationships/themeOverride" Target="../theme/themeOverride23.xml"/></Relationships>
</file>

<file path=ppt/notesSlides/_rels/notesSlide24.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 Id="rId3" Type="http://schemas.openxmlformats.org/officeDocument/2006/relationships/themeOverride" Target="../theme/themeOverride24.xml"/></Relationships>
</file>

<file path=ppt/notesSlides/_rels/notesSlide25.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 Id="rId3" Type="http://schemas.openxmlformats.org/officeDocument/2006/relationships/themeOverride" Target="../theme/themeOverride25.xml"/></Relationships>
</file>

<file path=ppt/notesSlides/_rels/notesSlide3.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 Id="rId3" Type="http://schemas.openxmlformats.org/officeDocument/2006/relationships/themeOverride" Target="../theme/themeOverride3.xml"/></Relationships>
</file>

<file path=ppt/notesSlides/_rels/notesSlide4.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 Id="rId3" Type="http://schemas.openxmlformats.org/officeDocument/2006/relationships/themeOverride" Target="../theme/themeOverride4.xml"/></Relationships>
</file>

<file path=ppt/notesSlides/_rels/notesSlide5.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 Id="rId3" Type="http://schemas.openxmlformats.org/officeDocument/2006/relationships/themeOverride" Target="../theme/themeOverride5.xml"/></Relationships>
</file>

<file path=ppt/notesSlides/_rels/notesSlide6.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 Id="rId3" Type="http://schemas.openxmlformats.org/officeDocument/2006/relationships/themeOverride" Target="../theme/themeOverride6.xml"/></Relationships>
</file>

<file path=ppt/notesSlides/_rels/notesSlide7.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 Id="rId3" Type="http://schemas.openxmlformats.org/officeDocument/2006/relationships/themeOverride" Target="../theme/themeOverride7.xml"/></Relationships>
</file>

<file path=ppt/notesSlides/_rels/notesSlide8.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 Id="rId3" Type="http://schemas.openxmlformats.org/officeDocument/2006/relationships/themeOverride" Target="../theme/themeOverride8.xml"/></Relationships>
</file>

<file path=ppt/notesSlides/_rels/notesSlide9.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 Id="rId3" Type="http://schemas.openxmlformats.org/officeDocument/2006/relationships/themeOverride" Target="../theme/themeOverride9.xml"/></Relationships>
</file>

<file path=ppt/notesSlides/notesSlide1.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89;g4dfce81f19_0_45: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0;g4dfce81f19_0_45: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0.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368;g10a7be6e973_0_5: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369;g10a7be6e973_0_5: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1.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378;g10a7be6e973_0_11: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379;g10a7be6e973_0_11: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2.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GYm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3.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4.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5.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368;g10a7be6e973_0_5: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FRv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369;g10a7be6e973_0_5: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6.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378;g10a7be6e973_0_11: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iBFU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379;g10a7be6e973_0_11: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7.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8.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19.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368;g10a7be6e973_0_5: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BAA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369;g10a7be6e973_0_5: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QDAw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0.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378;g10a7be6e973_0_11: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GZmZm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379;g10a7be6e973_0_11: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ICAgI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1.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E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E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2.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368;g10a7be6e973_0_5: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369;g10a7be6e973_0_5: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3.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378;g10a7be6e973_0_11: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379;g10a7be6e973_0_11: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4.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25.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554;g10a7be6e973_0_405: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555;g10a7be6e973_0_405: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3.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4.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LGr1j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5.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6.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368;g10a7be6e973_0_5: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CZl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369;g10a7be6e973_0_5: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7.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378;g10a7be6e973_0_11: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379;g10a7be6e973_0_11: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8.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notesSlides/notesSlide9.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297;gd431007ba2_0_208:notes"/>
          <p:cNvSpPr>
            <a:spLocks noGrp="1" noChangeArrowheads="1"/>
            <a:extLst>
              <a:ext uri="smNativeData">
                <pr:smNativeData xmlns:pr="smNativeData" xmlns="smNativeData" val="SMDATA_15_DnsnZxMAAAAlAAAACwAAAC0AAAAAWAIAADgEAADYJwAAUBk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WAIAADgEAADYJwAAUBkAABAAAAAmAAAACAAAAAEPAAAAAAAA"/>
              </a:ext>
            </a:extLst>
          </p:cNvSpPr>
          <p:nvPr>
            <p:ph type="sldImg" idx="2"/>
          </p:nvPr>
        </p:nvSpPr>
        <p:spPr>
          <a:xfrm>
            <a:off x="381000" y="685800"/>
            <a:ext cx="6096000" cy="3429000"/>
          </a:xfrm>
          <a:custGeom>
            <a:avLst/>
            <a:gdLst/>
            <a:ahLst/>
            <a:cxnLst/>
            <a:rect l="0" t="0" r="6096000" b="3429000"/>
            <a:pathLst>
              <a:path w="6096000" h="3429000" fill="none" extrusionOk="0">
                <a:moveTo>
                  <a:pt x="0" y="0"/>
                </a:moveTo>
                <a:lnTo>
                  <a:pt x="6096000" y="0"/>
                </a:lnTo>
                <a:lnTo>
                  <a:pt x="6096000" y="3429000"/>
                </a:lnTo>
                <a:lnTo>
                  <a:pt x="0" y="3429000"/>
                </a:lnTo>
                <a:close/>
              </a:path>
            </a:pathLst>
          </a:custGeom>
        </p:spPr>
      </p:sp>
      <p:sp>
        <p:nvSpPr>
          <p:cNvPr id="3" name="Google Shape;298;gd431007ba2_0_208:notes"/>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LgaAAD4JQAACDQAABAAAAAmAAAACAAAAL0/AAAAAAAA"/>
              </a:ext>
            </a:extLst>
          </p:cNvSpPr>
          <p:nvPr>
            <p:ph type="body" idx="1"/>
          </p:nvPr>
        </p:nvSpPr>
        <p:spPr>
          <a:xfrm>
            <a:off x="685800" y="4343400"/>
            <a:ext cx="5486400" cy="4114800"/>
          </a:xfrm>
          <a:prstGeom prst="rect">
            <a:avLst/>
          </a:prstGeom>
        </p:spPr>
        <p:txBody>
          <a:bodyPr vert="horz" wrap="square" lIns="91440" tIns="91440" rIns="91440" bIns="91440" numCol="1" spcCol="215900" anchor="t">
            <a:prstTxWarp prst="textNoShape">
              <a:avLst/>
            </a:prstTxWarp>
          </a:bodyPr>
          <a:lstStyle/>
          <a:p>
            <a:pPr marL="0" indent="0" algn="l">
              <a:spcBef>
                <a:spcPts val="0"/>
              </a:spcBef>
              <a:spcAft>
                <a:spcPts val="0"/>
              </a:spcAft>
              <a:buNone/>
            </a:pPr>
          </a:p>
        </p:txBody>
      </p:sp>
    </p:spTree>
  </p:cSld>
  <p:clrMapOvr>
    <a:overrideClrMapping bg1="lt1" tx1="dk1" bg2="dk2" tx2="lt2" accent1="accent1" accent2="accent2" accent3="accent3" accent4="accent4" accent5="accent5" accent6="accent6" hlink="hlink" folHlink="folHlink"/>
  </p:clrMapOvr>
</p:notes>
</file>

<file path=ppt/slideLayouts/_rels/slideLayout1.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title">
  <p:cSld name="TITLE">
    <p:spTree>
      <p:nvGrpSpPr>
        <p:cNvPr id="1" name=""/>
        <p:cNvGrpSpPr/>
        <p:nvPr/>
      </p:nvGrpSpPr>
      <p:grpSpPr>
        <a:xfrm>
          <a:off x="0" y="0"/>
          <a:ext cx="0" cy="0"/>
          <a:chOff x="0" y="0"/>
          <a:chExt cx="0" cy="0"/>
        </a:xfrm>
      </p:grpSpPr>
      <p:sp>
        <p:nvSpPr>
          <p:cNvPr id="2" name="Google Shape;11;p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mwYAANEGAAClMQAA8RQAABAAAAAmAAAACAAAAD2wAAAAAAAA"/>
              </a:ext>
            </a:extLst>
          </p:cNvSpPr>
          <p:nvPr>
            <p:ph type="ctrTitle"/>
          </p:nvPr>
        </p:nvSpPr>
        <p:spPr>
          <a:xfrm>
            <a:off x="1073785" y="1108075"/>
            <a:ext cx="6996430" cy="2296160"/>
          </a:xfrm>
        </p:spPr>
        <p:txBody>
          <a:bodyPr vert="horz" wrap="square" lIns="91440" tIns="91440" rIns="91440" bIns="91440" numCol="1" spcCol="215900" anchor="ctr">
            <a:prstTxWarp prst="textNoShape">
              <a:avLst/>
            </a:prstTxWarp>
          </a:bodyPr>
          <a:lstStyle>
            <a:lvl1pPr>
              <a:lnSpc>
                <a:spcPct val="80000"/>
              </a:lnSpc>
              <a:spcBef>
                <a:spcPts val="0"/>
              </a:spcBef>
              <a:spcAft>
                <a:spcPts val="0"/>
              </a:spcAft>
              <a:buNone/>
              <a:defRPr sz="6500" cap="none">
                <a:solidFill>
                  <a:srgbClr val="FFFFFF"/>
                </a:solidFill>
              </a:defRPr>
            </a:lvl1pPr>
            <a:lvl2pPr algn="ctr">
              <a:spcBef>
                <a:spcPts val="0"/>
              </a:spcBef>
              <a:spcAft>
                <a:spcPts val="0"/>
              </a:spcAft>
              <a:buNone/>
              <a:defRPr sz="5200" cap="none">
                <a:solidFill>
                  <a:srgbClr val="FFFFFF"/>
                </a:solidFill>
              </a:defRPr>
            </a:lvl2pPr>
            <a:lvl3pPr algn="ctr">
              <a:spcBef>
                <a:spcPts val="0"/>
              </a:spcBef>
              <a:spcAft>
                <a:spcPts val="0"/>
              </a:spcAft>
              <a:buNone/>
              <a:defRPr sz="5200" cap="none">
                <a:solidFill>
                  <a:srgbClr val="FFFFFF"/>
                </a:solidFill>
              </a:defRPr>
            </a:lvl3pPr>
            <a:lvl4pPr algn="ctr">
              <a:spcBef>
                <a:spcPts val="0"/>
              </a:spcBef>
              <a:spcAft>
                <a:spcPts val="0"/>
              </a:spcAft>
              <a:buNone/>
              <a:defRPr sz="5200" cap="none">
                <a:solidFill>
                  <a:srgbClr val="FFFFFF"/>
                </a:solidFill>
              </a:defRPr>
            </a:lvl4pPr>
            <a:lvl5pPr algn="ctr">
              <a:spcBef>
                <a:spcPts val="0"/>
              </a:spcBef>
              <a:spcAft>
                <a:spcPts val="0"/>
              </a:spcAft>
              <a:buNone/>
              <a:defRPr sz="5200" cap="none">
                <a:solidFill>
                  <a:srgbClr val="FFFFFF"/>
                </a:solidFill>
              </a:defRPr>
            </a:lvl5pPr>
            <a:lvl6pPr algn="ctr">
              <a:spcBef>
                <a:spcPts val="0"/>
              </a:spcBef>
              <a:spcAft>
                <a:spcPts val="0"/>
              </a:spcAft>
              <a:buNone/>
              <a:defRPr sz="5200" cap="none">
                <a:solidFill>
                  <a:srgbClr val="FFFFFF"/>
                </a:solidFill>
              </a:defRPr>
            </a:lvl6pPr>
            <a:lvl7pPr algn="ctr">
              <a:spcBef>
                <a:spcPts val="0"/>
              </a:spcBef>
              <a:spcAft>
                <a:spcPts val="0"/>
              </a:spcAft>
              <a:buNone/>
              <a:defRPr sz="5200" cap="none">
                <a:solidFill>
                  <a:srgbClr val="FFFFFF"/>
                </a:solidFill>
              </a:defRPr>
            </a:lvl7pPr>
            <a:lvl8pPr algn="ctr">
              <a:spcBef>
                <a:spcPts val="0"/>
              </a:spcBef>
              <a:spcAft>
                <a:spcPts val="0"/>
              </a:spcAft>
              <a:buNone/>
              <a:defRPr sz="5200" cap="none">
                <a:solidFill>
                  <a:srgbClr val="FFFFFF"/>
                </a:solidFill>
              </a:defRPr>
            </a:lvl8pPr>
            <a:lvl9pPr algn="ctr">
              <a:spcBef>
                <a:spcPts val="0"/>
              </a:spcBef>
              <a:spcAft>
                <a:spcPts val="0"/>
              </a:spcAft>
              <a:buNone/>
              <a:defRPr sz="5200" cap="none">
                <a:solidFill>
                  <a:srgbClr val="FFFFFF"/>
                </a:solidFill>
              </a:defRPr>
            </a:lvl9pPr>
          </a:lstStyle>
          <a:p>
            <a:pPr/>
          </a:p>
        </p:txBody>
      </p:sp>
      <p:sp>
        <p:nvSpPr>
          <p:cNvPr id="3" name="Google Shape;12;p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w8AAGgXAAAVKQAAqBkAABAAAAAmAAAACAAAAL2wAAAAAAAA"/>
              </a:ext>
            </a:extLst>
          </p:cNvSpPr>
          <p:nvPr>
            <p:ph type="subTitle" idx="1"/>
          </p:nvPr>
        </p:nvSpPr>
        <p:spPr>
          <a:xfrm>
            <a:off x="2465705" y="3804920"/>
            <a:ext cx="4212590" cy="365760"/>
          </a:xfrm>
        </p:spPr>
        <p:txBody>
          <a:bodyPr vert="horz" wrap="square" lIns="91440" tIns="91440" rIns="91440" bIns="91440" numCol="1" spcCol="215900" anchor="ctr">
            <a:prstTxWarp prst="textNoShape">
              <a:avLst/>
            </a:prstTxWarp>
          </a:bodyPr>
          <a:lstStyle>
            <a:lvl1pPr algn="ctr">
              <a:lnSpc>
                <a:spcPct val="100000"/>
              </a:lnSpc>
              <a:spcBef>
                <a:spcPts val="0"/>
              </a:spcBef>
              <a:spcAft>
                <a:spcPts val="0"/>
              </a:spcAft>
              <a:buNone/>
              <a:defRPr cap="none">
                <a:solidFill>
                  <a:srgbClr val="FFFFFF"/>
                </a:solidFill>
              </a:defRPr>
            </a:lvl1pPr>
            <a:lvl2pPr algn="ctr">
              <a:lnSpc>
                <a:spcPct val="100000"/>
              </a:lnSpc>
              <a:spcBef>
                <a:spcPts val="0"/>
              </a:spcBef>
              <a:spcAft>
                <a:spcPts val="0"/>
              </a:spcAft>
              <a:buNone/>
              <a:defRPr sz="1800" cap="none">
                <a:solidFill>
                  <a:srgbClr val="FFFFFF"/>
                </a:solidFill>
              </a:defRPr>
            </a:lvl2pPr>
            <a:lvl3pPr algn="ctr">
              <a:lnSpc>
                <a:spcPct val="100000"/>
              </a:lnSpc>
              <a:spcBef>
                <a:spcPts val="0"/>
              </a:spcBef>
              <a:spcAft>
                <a:spcPts val="0"/>
              </a:spcAft>
              <a:buNone/>
              <a:defRPr sz="1800" cap="none">
                <a:solidFill>
                  <a:srgbClr val="FFFFFF"/>
                </a:solidFill>
              </a:defRPr>
            </a:lvl3pPr>
            <a:lvl4pPr algn="ctr">
              <a:lnSpc>
                <a:spcPct val="100000"/>
              </a:lnSpc>
              <a:spcBef>
                <a:spcPts val="0"/>
              </a:spcBef>
              <a:spcAft>
                <a:spcPts val="0"/>
              </a:spcAft>
              <a:buNone/>
              <a:defRPr sz="1800" cap="none">
                <a:solidFill>
                  <a:srgbClr val="FFFFFF"/>
                </a:solidFill>
              </a:defRPr>
            </a:lvl4pPr>
            <a:lvl5pPr algn="ctr">
              <a:lnSpc>
                <a:spcPct val="100000"/>
              </a:lnSpc>
              <a:spcBef>
                <a:spcPts val="0"/>
              </a:spcBef>
              <a:spcAft>
                <a:spcPts val="0"/>
              </a:spcAft>
              <a:buNone/>
              <a:defRPr sz="1800" cap="none">
                <a:solidFill>
                  <a:srgbClr val="FFFFFF"/>
                </a:solidFill>
              </a:defRPr>
            </a:lvl5pPr>
            <a:lvl6pPr algn="ctr">
              <a:lnSpc>
                <a:spcPct val="100000"/>
              </a:lnSpc>
              <a:spcBef>
                <a:spcPts val="0"/>
              </a:spcBef>
              <a:spcAft>
                <a:spcPts val="0"/>
              </a:spcAft>
              <a:buNone/>
              <a:defRPr sz="1800" cap="none">
                <a:solidFill>
                  <a:srgbClr val="FFFFFF"/>
                </a:solidFill>
              </a:defRPr>
            </a:lvl6pPr>
            <a:lvl7pPr algn="ctr">
              <a:lnSpc>
                <a:spcPct val="100000"/>
              </a:lnSpc>
              <a:spcBef>
                <a:spcPts val="0"/>
              </a:spcBef>
              <a:spcAft>
                <a:spcPts val="0"/>
              </a:spcAft>
              <a:buNone/>
              <a:defRPr sz="1800" cap="none">
                <a:solidFill>
                  <a:srgbClr val="FFFFFF"/>
                </a:solidFill>
              </a:defRPr>
            </a:lvl7pPr>
            <a:lvl8pPr algn="ctr">
              <a:lnSpc>
                <a:spcPct val="100000"/>
              </a:lnSpc>
              <a:spcBef>
                <a:spcPts val="0"/>
              </a:spcBef>
              <a:spcAft>
                <a:spcPts val="0"/>
              </a:spcAft>
              <a:buNone/>
              <a:defRPr sz="1800" cap="none">
                <a:solidFill>
                  <a:srgbClr val="FFFFFF"/>
                </a:solidFill>
              </a:defRPr>
            </a:lvl8pPr>
            <a:lvl9pPr algn="ctr">
              <a:lnSpc>
                <a:spcPct val="100000"/>
              </a:lnSpc>
              <a:spcBef>
                <a:spcPts val="0"/>
              </a:spcBef>
              <a:spcAft>
                <a:spcPts val="0"/>
              </a:spcAft>
              <a:buNone/>
              <a:defRPr sz="1800" cap="none">
                <a:solidFill>
                  <a:srgbClr val="FFFFFF"/>
                </a:solidFill>
              </a:defRPr>
            </a:lvl9pPr>
          </a:lstStyle>
          <a:p>
            <a:pPr/>
          </a:p>
        </p:txBody>
      </p:sp>
    </p:spTree>
  </p:cSld>
  <p:clrMapOvr>
    <a:masterClrMapping/>
  </p:clrMapOvr>
</p:sldLayout>
</file>

<file path=ppt/slideLayouts/slideLayout2.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secHead">
  <p:cSld name="SECTION_HEADER">
    <p:spTree>
      <p:nvGrpSpPr>
        <p:cNvPr id="1" name=""/>
        <p:cNvGrpSpPr/>
        <p:nvPr/>
      </p:nvGrpSpPr>
      <p:grpSpPr>
        <a:xfrm>
          <a:off x="0" y="0"/>
          <a:ext cx="0" cy="0"/>
          <a:chOff x="0" y="0"/>
          <a:chExt cx="0" cy="0"/>
        </a:xfrm>
      </p:grpSpPr>
      <p:sp>
        <p:nvSpPr>
          <p:cNvPr id="2" name="Google Shape;18;p3"/>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5xYAAP8KAACQKQAA2Q8AABAAAAAmAAAACAAAAD2wAAAAAAAA"/>
              </a:ext>
            </a:extLst>
          </p:cNvSpPr>
          <p:nvPr>
            <p:ph type="title"/>
          </p:nvPr>
        </p:nvSpPr>
        <p:spPr>
          <a:xfrm>
            <a:off x="3723005" y="1787525"/>
            <a:ext cx="3033395" cy="788670"/>
          </a:xfrm>
        </p:spPr>
        <p:txBody>
          <a:bodyPr vert="horz" wrap="square" lIns="91440" tIns="91440" rIns="91440" bIns="91440" numCol="1" spcCol="215900" anchor="ctr">
            <a:prstTxWarp prst="textNoShape">
              <a:avLst/>
            </a:prstTxWarp>
          </a:bodyPr>
          <a:lstStyle>
            <a:lvl1pPr algn="l">
              <a:spcBef>
                <a:spcPts val="0"/>
              </a:spcBef>
              <a:spcAft>
                <a:spcPts val="0"/>
              </a:spcAft>
              <a:buNone/>
              <a:defRPr sz="5000" cap="none"/>
            </a:lvl1pPr>
            <a:lvl2pPr algn="ctr">
              <a:spcBef>
                <a:spcPts val="0"/>
              </a:spcBef>
              <a:spcAft>
                <a:spcPts val="0"/>
              </a:spcAft>
              <a:buNone/>
              <a:defRPr sz="3600" cap="none"/>
            </a:lvl2pPr>
            <a:lvl3pPr algn="ctr">
              <a:spcBef>
                <a:spcPts val="0"/>
              </a:spcBef>
              <a:spcAft>
                <a:spcPts val="0"/>
              </a:spcAft>
              <a:buNone/>
              <a:defRPr sz="3600" cap="none"/>
            </a:lvl3pPr>
            <a:lvl4pPr algn="ctr">
              <a:spcBef>
                <a:spcPts val="0"/>
              </a:spcBef>
              <a:spcAft>
                <a:spcPts val="0"/>
              </a:spcAft>
              <a:buNone/>
              <a:defRPr sz="3600" cap="none"/>
            </a:lvl4pPr>
            <a:lvl5pPr algn="ctr">
              <a:spcBef>
                <a:spcPts val="0"/>
              </a:spcBef>
              <a:spcAft>
                <a:spcPts val="0"/>
              </a:spcAft>
              <a:buNone/>
              <a:defRPr sz="3600" cap="none"/>
            </a:lvl5pPr>
            <a:lvl6pPr algn="ctr">
              <a:spcBef>
                <a:spcPts val="0"/>
              </a:spcBef>
              <a:spcAft>
                <a:spcPts val="0"/>
              </a:spcAft>
              <a:buNone/>
              <a:defRPr sz="3600" cap="none"/>
            </a:lvl6pPr>
            <a:lvl7pPr algn="ctr">
              <a:spcBef>
                <a:spcPts val="0"/>
              </a:spcBef>
              <a:spcAft>
                <a:spcPts val="0"/>
              </a:spcAft>
              <a:buNone/>
              <a:defRPr sz="3600" cap="none"/>
            </a:lvl7pPr>
            <a:lvl8pPr algn="ctr">
              <a:spcBef>
                <a:spcPts val="0"/>
              </a:spcBef>
              <a:spcAft>
                <a:spcPts val="0"/>
              </a:spcAft>
              <a:buNone/>
              <a:defRPr sz="3600" cap="none"/>
            </a:lvl8pPr>
            <a:lvl9pPr algn="ctr">
              <a:spcBef>
                <a:spcPts val="0"/>
              </a:spcBef>
              <a:spcAft>
                <a:spcPts val="0"/>
              </a:spcAft>
              <a:buNone/>
              <a:defRPr sz="3600" cap="none"/>
            </a:lvl9pPr>
          </a:lstStyle>
          <a:p>
            <a:pPr/>
          </a:p>
        </p:txBody>
      </p:sp>
      <p:sp>
        <p:nvSpPr>
          <p:cNvPr id="3" name="Google Shape;19;p3"/>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Q8AAJwKAAAZFQAAPBAAABAAAAAmAAAACAAAAD2wAAB/AAAA"/>
              </a:ext>
            </a:extLst>
          </p:cNvSpPr>
          <p:nvPr>
            <p:ph type="title"/>
          </p:nvPr>
        </p:nvSpPr>
        <p:spPr>
          <a:xfrm>
            <a:off x="2515235" y="1724660"/>
            <a:ext cx="914400" cy="914400"/>
          </a:xfrm>
          <a:noFill/>
        </p:spPr>
        <p:txBody>
          <a:bodyPr vert="horz" wrap="square" lIns="91440" tIns="91440" rIns="91440" bIns="91440" numCol="1" spcCol="215900" anchor="ctr">
            <a:prstTxWarp prst="textNoShape">
              <a:avLst/>
            </a:prstTxWarp>
          </a:bodyPr>
          <a:lstStyle>
            <a:lvl1pPr>
              <a:spcBef>
                <a:spcPts val="0"/>
              </a:spcBef>
              <a:spcAft>
                <a:spcPts val="0"/>
              </a:spcAft>
              <a:buNone/>
              <a:defRPr sz="6000" cap="none">
                <a:solidFill>
                  <a:srgbClr val="FFFFFF"/>
                </a:solidFill>
              </a:defRPr>
            </a:lvl1pPr>
            <a:lvl2pPr algn="ctr">
              <a:spcBef>
                <a:spcPts val="0"/>
              </a:spcBef>
              <a:spcAft>
                <a:spcPts val="0"/>
              </a:spcAft>
              <a:buNone/>
              <a:defRPr sz="6000" cap="none"/>
            </a:lvl2pPr>
            <a:lvl3pPr algn="ctr">
              <a:spcBef>
                <a:spcPts val="0"/>
              </a:spcBef>
              <a:spcAft>
                <a:spcPts val="0"/>
              </a:spcAft>
              <a:buNone/>
              <a:defRPr sz="6000" cap="none"/>
            </a:lvl3pPr>
            <a:lvl4pPr algn="ctr">
              <a:spcBef>
                <a:spcPts val="0"/>
              </a:spcBef>
              <a:spcAft>
                <a:spcPts val="0"/>
              </a:spcAft>
              <a:buNone/>
              <a:defRPr sz="6000" cap="none"/>
            </a:lvl4pPr>
            <a:lvl5pPr algn="ctr">
              <a:spcBef>
                <a:spcPts val="0"/>
              </a:spcBef>
              <a:spcAft>
                <a:spcPts val="0"/>
              </a:spcAft>
              <a:buNone/>
              <a:defRPr sz="6000" cap="none"/>
            </a:lvl5pPr>
            <a:lvl6pPr algn="ctr">
              <a:spcBef>
                <a:spcPts val="0"/>
              </a:spcBef>
              <a:spcAft>
                <a:spcPts val="0"/>
              </a:spcAft>
              <a:buNone/>
              <a:defRPr sz="6000" cap="none"/>
            </a:lvl6pPr>
            <a:lvl7pPr algn="ctr">
              <a:spcBef>
                <a:spcPts val="0"/>
              </a:spcBef>
              <a:spcAft>
                <a:spcPts val="0"/>
              </a:spcAft>
              <a:buNone/>
              <a:defRPr sz="6000" cap="none"/>
            </a:lvl7pPr>
            <a:lvl8pPr algn="ctr">
              <a:spcBef>
                <a:spcPts val="0"/>
              </a:spcBef>
              <a:spcAft>
                <a:spcPts val="0"/>
              </a:spcAft>
              <a:buNone/>
              <a:defRPr sz="6000" cap="none"/>
            </a:lvl8pPr>
            <a:lvl9pPr algn="ctr">
              <a:spcBef>
                <a:spcPts val="0"/>
              </a:spcBef>
              <a:spcAft>
                <a:spcPts val="0"/>
              </a:spcAft>
              <a:buNone/>
              <a:defRPr sz="6000" cap="none"/>
            </a:lvl9pPr>
          </a:lstStyle>
          <a:p>
            <a:pPr/>
            <a:r>
              <a:t>xx%</a:t>
            </a:r>
          </a:p>
        </p:txBody>
      </p:sp>
      <p:sp>
        <p:nvSpPr>
          <p:cNvPr id="4" name="Google Shape;20;p3"/>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E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AcAALwWAADEMAAAaRkAABAAAAAmAAAACAAAAL2wAAAAAAAA"/>
              </a:ext>
            </a:extLst>
          </p:cNvSpPr>
          <p:nvPr>
            <p:ph type="subTitle" idx="1"/>
          </p:nvPr>
        </p:nvSpPr>
        <p:spPr>
          <a:xfrm>
            <a:off x="1216660" y="3695700"/>
            <a:ext cx="6710680" cy="434975"/>
          </a:xfrm>
        </p:spPr>
        <p:txBody>
          <a:bodyPr vert="horz" wrap="square" lIns="91440" tIns="91440" rIns="91440" bIns="91440" numCol="1" spcCol="215900" anchor="ctr">
            <a:prstTxWarp prst="textNoShape">
              <a:avLst/>
            </a:prstTxWarp>
          </a:bodyPr>
          <a:lstStyle>
            <a:lvl1pPr algn="ctr">
              <a:lnSpc>
                <a:spcPct val="100000"/>
              </a:lnSpc>
              <a:spcBef>
                <a:spcPts val="0"/>
              </a:spcBef>
              <a:spcAft>
                <a:spcPts val="0"/>
              </a:spcAft>
              <a:buNone/>
              <a:defRPr sz="1500" cap="none"/>
            </a:lvl1pPr>
            <a:lvl2pPr algn="ctr">
              <a:lnSpc>
                <a:spcPct val="100000"/>
              </a:lnSpc>
              <a:spcBef>
                <a:spcPts val="0"/>
              </a:spcBef>
              <a:spcAft>
                <a:spcPts val="0"/>
              </a:spcAft>
              <a:buNone/>
            </a:lvl2pPr>
            <a:lvl3pPr algn="ctr">
              <a:lnSpc>
                <a:spcPct val="100000"/>
              </a:lnSpc>
              <a:spcBef>
                <a:spcPts val="0"/>
              </a:spcBef>
              <a:spcAft>
                <a:spcPts val="0"/>
              </a:spcAft>
              <a:buNone/>
            </a:lvl3pPr>
            <a:lvl4pPr algn="ctr">
              <a:lnSpc>
                <a:spcPct val="100000"/>
              </a:lnSpc>
              <a:spcBef>
                <a:spcPts val="0"/>
              </a:spcBef>
              <a:spcAft>
                <a:spcPts val="0"/>
              </a:spcAft>
              <a:buNone/>
            </a:lvl4pPr>
            <a:lvl5pPr algn="ctr">
              <a:lnSpc>
                <a:spcPct val="100000"/>
              </a:lnSpc>
              <a:spcBef>
                <a:spcPts val="0"/>
              </a:spcBef>
              <a:spcAft>
                <a:spcPts val="0"/>
              </a:spcAft>
              <a:buNone/>
            </a:lvl5pPr>
            <a:lvl6pPr algn="ctr">
              <a:lnSpc>
                <a:spcPct val="100000"/>
              </a:lnSpc>
              <a:spcBef>
                <a:spcPts val="0"/>
              </a:spcBef>
              <a:spcAft>
                <a:spcPts val="0"/>
              </a:spcAft>
              <a:buNone/>
            </a:lvl6pPr>
            <a:lvl7pPr algn="ctr">
              <a:lnSpc>
                <a:spcPct val="100000"/>
              </a:lnSpc>
              <a:spcBef>
                <a:spcPts val="0"/>
              </a:spcBef>
              <a:spcAft>
                <a:spcPts val="0"/>
              </a:spcAft>
              <a:buNone/>
            </a:lvl7pPr>
            <a:lvl8pPr algn="ctr">
              <a:lnSpc>
                <a:spcPct val="100000"/>
              </a:lnSpc>
              <a:spcBef>
                <a:spcPts val="0"/>
              </a:spcBef>
              <a:spcAft>
                <a:spcPts val="0"/>
              </a:spcAft>
              <a:buNone/>
            </a:lvl8pPr>
            <a:lvl9pPr algn="ctr">
              <a:lnSpc>
                <a:spcPct val="100000"/>
              </a:lnSpc>
              <a:spcBef>
                <a:spcPts val="0"/>
              </a:spcBef>
              <a:spcAft>
                <a:spcPts val="0"/>
              </a:spcAft>
              <a:buNone/>
            </a:lvl9pPr>
          </a:lstStyle>
          <a:p>
            <a:pPr/>
          </a:p>
        </p:txBody>
      </p:sp>
    </p:spTree>
  </p:cSld>
  <p:clrMapOvr>
    <a:masterClrMapping/>
  </p:clrMapOvr>
</p:sldLayout>
</file>

<file path=ppt/slideLayouts/slideLayout3.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tx">
  <p:cSld name="TITLE_AND_BODY">
    <p:spTree>
      <p:nvGrpSpPr>
        <p:cNvPr id="1" name=""/>
        <p:cNvGrpSpPr/>
        <p:nvPr/>
      </p:nvGrpSpPr>
      <p:grpSpPr>
        <a:xfrm>
          <a:off x="0" y="0"/>
          <a:ext cx="0" cy="0"/>
          <a:chOff x="0" y="0"/>
          <a:chExt cx="0" cy="0"/>
        </a:xfrm>
      </p:grpSpPr>
      <p:sp>
        <p:nvSpPr>
          <p:cNvPr id="2" name="Google Shape;29;p4"/>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FIDAADSMwAAIgYAABAAAAAmAAAACAAAAD2wAAAAAAAA"/>
              </a:ext>
            </a:extLst>
          </p:cNvSpPr>
          <p:nvPr>
            <p:ph type="title"/>
          </p:nvPr>
        </p:nvSpPr>
        <p:spPr>
          <a:xfrm>
            <a:off x="720090" y="539750"/>
            <a:ext cx="7703820" cy="457200"/>
          </a:xfrm>
        </p:spPr>
        <p:txBody>
          <a:bodyPr vert="horz" wrap="square" lIns="91440" tIns="91440" rIns="91440" bIns="91440" numCol="1" spcCol="215900" anchor="ctr">
            <a:prstTxWarp prst="textNoShape">
              <a:avLst/>
            </a:prstTxWarp>
          </a:bodyPr>
          <a:lstStyle>
            <a:lvl1pPr algn="ctr">
              <a:spcBef>
                <a:spcPts val="0"/>
              </a:spcBef>
              <a:spcAft>
                <a:spcPts val="0"/>
              </a:spcAft>
              <a:buNone/>
            </a:lvl1pPr>
            <a:lvl2pPr algn="ctr">
              <a:spcBef>
                <a:spcPts val="0"/>
              </a:spcBef>
              <a:spcAft>
                <a:spcPts val="0"/>
              </a:spcAft>
              <a:buNone/>
            </a:lvl2pPr>
            <a:lvl3pPr algn="ctr">
              <a:spcBef>
                <a:spcPts val="0"/>
              </a:spcBef>
              <a:spcAft>
                <a:spcPts val="0"/>
              </a:spcAft>
              <a:buNone/>
            </a:lvl3pPr>
            <a:lvl4pPr algn="ctr">
              <a:spcBef>
                <a:spcPts val="0"/>
              </a:spcBef>
              <a:spcAft>
                <a:spcPts val="0"/>
              </a:spcAft>
              <a:buNone/>
            </a:lvl4pPr>
            <a:lvl5pPr algn="ctr">
              <a:spcBef>
                <a:spcPts val="0"/>
              </a:spcBef>
              <a:spcAft>
                <a:spcPts val="0"/>
              </a:spcAft>
              <a:buNone/>
            </a:lvl5pPr>
            <a:lvl6pPr algn="ctr">
              <a:spcBef>
                <a:spcPts val="0"/>
              </a:spcBef>
              <a:spcAft>
                <a:spcPts val="0"/>
              </a:spcAft>
              <a:buNone/>
            </a:lvl6pPr>
            <a:lvl7pPr algn="ctr">
              <a:spcBef>
                <a:spcPts val="0"/>
              </a:spcBef>
              <a:spcAft>
                <a:spcPts val="0"/>
              </a:spcAft>
              <a:buNone/>
            </a:lvl7pPr>
            <a:lvl8pPr algn="ctr">
              <a:spcBef>
                <a:spcPts val="0"/>
              </a:spcBef>
              <a:spcAft>
                <a:spcPts val="0"/>
              </a:spcAft>
              <a:buNone/>
            </a:lvl8pPr>
            <a:lvl9pPr algn="ctr">
              <a:spcBef>
                <a:spcPts val="0"/>
              </a:spcBef>
              <a:spcAft>
                <a:spcPts val="0"/>
              </a:spcAft>
              <a:buNone/>
            </a:lvl9pPr>
          </a:lstStyle>
          <a:p>
            <a:pPr/>
          </a:p>
        </p:txBody>
      </p:sp>
      <p:sp>
        <p:nvSpPr>
          <p:cNvPr id="3" name="Google Shape;30;p4"/>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Q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IcHAADSMwAASxwAABAAAAAmAAAACAAAAL2wAAAAAAAA"/>
              </a:ext>
            </a:extLst>
          </p:cNvSpPr>
          <p:nvPr>
            <p:ph idx="1"/>
          </p:nvPr>
        </p:nvSpPr>
        <p:spPr>
          <a:xfrm>
            <a:off x="720090" y="1223645"/>
            <a:ext cx="7703820" cy="3375660"/>
          </a:xfrm>
        </p:spPr>
        <p:txBody>
          <a:bodyPr vert="horz" wrap="square" lIns="91440" tIns="91440" rIns="91440" bIns="91440" numCol="1" spcCol="215900" anchor="ctr">
            <a:prstTxWarp prst="textNoShape">
              <a:avLst/>
            </a:prstTxWarp>
          </a:bodyPr>
          <a:lstStyle>
            <a:lvl1pPr marL="457200" indent="-298450">
              <a:lnSpc>
                <a:spcPct val="100000"/>
              </a:lnSpc>
              <a:spcBef>
                <a:spcPts val="0"/>
              </a:spcBef>
              <a:spcAft>
                <a:spcPts val="0"/>
              </a:spcAft>
              <a:buSzPts val="1100"/>
              <a:buFontTx/>
              <a:buAutoNum type="arabicPlain"/>
              <a:defRPr sz="1100" cap="none"/>
            </a:lvl1pPr>
            <a:lvl2pPr marL="914400" indent="-330200">
              <a:lnSpc>
                <a:spcPct val="100000"/>
              </a:lnSpc>
              <a:spcBef>
                <a:spcPts val="0"/>
              </a:spcBef>
              <a:spcAft>
                <a:spcPts val="0"/>
              </a:spcAft>
              <a:buSzPts val="1600"/>
              <a:buFontTx/>
              <a:buAutoNum type="alphaLcPeriod"/>
              <a:defRPr sz="1600" cap="none"/>
            </a:lvl2pPr>
            <a:lvl3pPr marL="1371600" indent="-330200">
              <a:lnSpc>
                <a:spcPct val="100000"/>
              </a:lnSpc>
              <a:spcBef>
                <a:spcPts val="0"/>
              </a:spcBef>
              <a:spcAft>
                <a:spcPts val="0"/>
              </a:spcAft>
              <a:buSzPts val="1600"/>
              <a:buFontTx/>
              <a:buAutoNum type="romanLcPeriod"/>
              <a:defRPr sz="1600" cap="none"/>
            </a:lvl3pPr>
            <a:lvl4pPr marL="1828800" indent="-330200">
              <a:lnSpc>
                <a:spcPct val="100000"/>
              </a:lnSpc>
              <a:spcBef>
                <a:spcPts val="0"/>
              </a:spcBef>
              <a:spcAft>
                <a:spcPts val="0"/>
              </a:spcAft>
              <a:buSzPts val="1600"/>
              <a:buFontTx/>
              <a:buAutoNum type="arabicPlain"/>
              <a:defRPr sz="1600" cap="none"/>
            </a:lvl4pPr>
            <a:lvl5pPr marL="2286000" indent="-330200">
              <a:lnSpc>
                <a:spcPct val="100000"/>
              </a:lnSpc>
              <a:spcBef>
                <a:spcPts val="0"/>
              </a:spcBef>
              <a:spcAft>
                <a:spcPts val="0"/>
              </a:spcAft>
              <a:buSzPts val="1600"/>
              <a:buFontTx/>
              <a:buAutoNum type="alphaLcPeriod"/>
              <a:defRPr sz="1600" cap="none"/>
            </a:lvl5pPr>
            <a:lvl6pPr marL="2743200" indent="-330200">
              <a:lnSpc>
                <a:spcPct val="100000"/>
              </a:lnSpc>
              <a:spcBef>
                <a:spcPts val="0"/>
              </a:spcBef>
              <a:spcAft>
                <a:spcPts val="0"/>
              </a:spcAft>
              <a:buSzPts val="1600"/>
              <a:buFontTx/>
              <a:buAutoNum type="romanLcPeriod"/>
              <a:defRPr sz="1600" cap="none"/>
            </a:lvl6pPr>
            <a:lvl7pPr marL="3200400" indent="-330200">
              <a:lnSpc>
                <a:spcPct val="100000"/>
              </a:lnSpc>
              <a:spcBef>
                <a:spcPts val="0"/>
              </a:spcBef>
              <a:spcAft>
                <a:spcPts val="0"/>
              </a:spcAft>
              <a:buSzPts val="1600"/>
              <a:buFontTx/>
              <a:buAutoNum type="arabicPlain"/>
              <a:defRPr sz="1600" cap="none"/>
            </a:lvl7pPr>
            <a:lvl8pPr marL="3657600" indent="-330200">
              <a:lnSpc>
                <a:spcPct val="100000"/>
              </a:lnSpc>
              <a:spcBef>
                <a:spcPts val="0"/>
              </a:spcBef>
              <a:spcAft>
                <a:spcPts val="0"/>
              </a:spcAft>
              <a:buSzPts val="1600"/>
              <a:buFontTx/>
              <a:buAutoNum type="alphaLcPeriod"/>
              <a:defRPr sz="1600" cap="none"/>
            </a:lvl8pPr>
            <a:lvl9pPr marL="4114800" indent="-330200">
              <a:lnSpc>
                <a:spcPct val="100000"/>
              </a:lnSpc>
              <a:spcBef>
                <a:spcPts val="0"/>
              </a:spcBef>
              <a:spcAft>
                <a:spcPts val="0"/>
              </a:spcAft>
              <a:buSzPts val="1600"/>
              <a:buFontTx/>
              <a:buAutoNum type="romanLcPeriod"/>
              <a:defRPr sz="1600" cap="none"/>
            </a:lvl9pPr>
          </a:lstStyle>
          <a:p>
            <a:pPr/>
          </a:p>
        </p:txBody>
      </p:sp>
    </p:spTree>
  </p:cSld>
  <p:clrMapOvr>
    <a:masterClrMapping/>
  </p:clrMapOvr>
</p:sldLayout>
</file>

<file path=ppt/slideLayouts/slideLayout4.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ONE_COLUMN_TEXT">
    <p:spTree>
      <p:nvGrpSpPr>
        <p:cNvPr id="1" name=""/>
        <p:cNvGrpSpPr/>
        <p:nvPr/>
      </p:nvGrpSpPr>
      <p:grpSpPr>
        <a:xfrm>
          <a:off x="0" y="0"/>
          <a:ext cx="0" cy="0"/>
          <a:chOff x="0" y="0"/>
          <a:chExt cx="0" cy="0"/>
        </a:xfrm>
      </p:grpSpPr>
      <p:sp>
        <p:nvSpPr>
          <p:cNvPr id="2" name="Google Shape;54;p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egwAAOsLAADGKwAAxxgAABAAAAAmAAAACAAAAL2wAAAAAAAA"/>
              </a:ext>
            </a:extLst>
          </p:cNvSpPr>
          <p:nvPr>
            <p:ph idx="1"/>
          </p:nvPr>
        </p:nvSpPr>
        <p:spPr>
          <a:xfrm>
            <a:off x="2028190" y="1937385"/>
            <a:ext cx="5087620" cy="2090420"/>
          </a:xfrm>
        </p:spPr>
        <p:txBody>
          <a:bodyPr vert="horz" wrap="square" lIns="91440" tIns="91440" rIns="91440" bIns="91440" numCol="1" spcCol="215900" anchor="ctr">
            <a:prstTxWarp prst="textNoShape">
              <a:avLst/>
            </a:prstTxWarp>
          </a:bodyPr>
          <a:lstStyle>
            <a:lvl1pPr marL="457200" indent="-330200">
              <a:lnSpc>
                <a:spcPct val="100000"/>
              </a:lnSpc>
              <a:spcBef>
                <a:spcPts val="0"/>
              </a:spcBef>
              <a:spcAft>
                <a:spcPts val="0"/>
              </a:spcAft>
              <a:buSzPts val="1600"/>
              <a:buFont typeface="Nunito Light" pitchFamily="0" charset="0"/>
              <a:buChar char="●"/>
            </a:lvl1pPr>
            <a:lvl2pPr marL="914400" indent="-330200">
              <a:lnSpc>
                <a:spcPct val="100000"/>
              </a:lnSpc>
              <a:spcBef>
                <a:spcPts val="0"/>
              </a:spcBef>
              <a:spcAft>
                <a:spcPts val="0"/>
              </a:spcAft>
              <a:buSzPts val="1600"/>
              <a:buFont typeface="Nunito Light" pitchFamily="0" charset="0"/>
              <a:buChar char="○"/>
            </a:lvl2pPr>
            <a:lvl3pPr marL="1371600" indent="-323850">
              <a:lnSpc>
                <a:spcPct val="100000"/>
              </a:lnSpc>
              <a:spcBef>
                <a:spcPts val="1600"/>
              </a:spcBef>
              <a:spcAft>
                <a:spcPts val="0"/>
              </a:spcAft>
              <a:buSzPts val="1500"/>
              <a:buFont typeface="Nunito Light" pitchFamily="0" charset="0"/>
              <a:buChar char="■"/>
            </a:lvl3pPr>
            <a:lvl4pPr marL="1828800" indent="-323850">
              <a:lnSpc>
                <a:spcPct val="100000"/>
              </a:lnSpc>
              <a:spcBef>
                <a:spcPts val="1600"/>
              </a:spcBef>
              <a:spcAft>
                <a:spcPts val="0"/>
              </a:spcAft>
              <a:buSzPts val="1500"/>
              <a:buFont typeface="Nunito Light" pitchFamily="0" charset="0"/>
              <a:buChar char="●"/>
            </a:lvl4pPr>
            <a:lvl5pPr marL="2286000" indent="-323850">
              <a:lnSpc>
                <a:spcPct val="100000"/>
              </a:lnSpc>
              <a:spcBef>
                <a:spcPts val="1600"/>
              </a:spcBef>
              <a:spcAft>
                <a:spcPts val="0"/>
              </a:spcAft>
              <a:buSzPts val="1500"/>
              <a:buFont typeface="Nunito Light" pitchFamily="0" charset="0"/>
              <a:buChar char="○"/>
            </a:lvl5pPr>
            <a:lvl6pPr marL="2743200" indent="-323850">
              <a:lnSpc>
                <a:spcPct val="100000"/>
              </a:lnSpc>
              <a:spcBef>
                <a:spcPts val="1600"/>
              </a:spcBef>
              <a:spcAft>
                <a:spcPts val="0"/>
              </a:spcAft>
              <a:buSzPts val="1500"/>
              <a:buFont typeface="Nunito Light" pitchFamily="0" charset="0"/>
              <a:buChar char="■"/>
            </a:lvl6pPr>
            <a:lvl7pPr marL="3200400" indent="-311150">
              <a:lnSpc>
                <a:spcPct val="100000"/>
              </a:lnSpc>
              <a:spcBef>
                <a:spcPts val="1600"/>
              </a:spcBef>
              <a:spcAft>
                <a:spcPts val="0"/>
              </a:spcAft>
              <a:buSzPts val="1300"/>
              <a:buFont typeface="Nunito Light" pitchFamily="0" charset="0"/>
              <a:buChar char="●"/>
            </a:lvl7pPr>
            <a:lvl8pPr marL="3657600" indent="-311150">
              <a:lnSpc>
                <a:spcPct val="100000"/>
              </a:lnSpc>
              <a:spcBef>
                <a:spcPts val="1600"/>
              </a:spcBef>
              <a:spcAft>
                <a:spcPts val="0"/>
              </a:spcAft>
              <a:buSzPts val="1300"/>
              <a:buFont typeface="Nunito Light" pitchFamily="0" charset="0"/>
              <a:buChar char="○"/>
            </a:lvl8pPr>
            <a:lvl9pPr marL="4114800" indent="-323850">
              <a:lnSpc>
                <a:spcPct val="100000"/>
              </a:lnSpc>
              <a:spcBef>
                <a:spcPts val="1600"/>
              </a:spcBef>
              <a:spcAft>
                <a:spcPts val="1600"/>
              </a:spcAft>
              <a:buSzPts val="1500"/>
              <a:buFont typeface="Nunito Light" pitchFamily="0" charset="0"/>
              <a:buChar char="■"/>
            </a:lvl9pPr>
          </a:lstStyle>
          <a:p>
            <a:pPr/>
          </a:p>
        </p:txBody>
      </p:sp>
      <p:sp>
        <p:nvSpPr>
          <p:cNvPr id="3" name="Google Shape;55;p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FRhcm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gQAAFIDAADSMwAAIgYAABAAAAAmAAAACAAAAD2wAAAAAAAA"/>
              </a:ext>
            </a:extLst>
          </p:cNvSpPr>
          <p:nvPr>
            <p:ph type="title"/>
          </p:nvPr>
        </p:nvSpPr>
        <p:spPr>
          <a:xfrm>
            <a:off x="720090" y="539750"/>
            <a:ext cx="7703820" cy="457200"/>
          </a:xfrm>
        </p:spPr>
        <p:txBody>
          <a:bodyPr vert="horz" wrap="square" lIns="91440" tIns="91440" rIns="91440" bIns="91440" numCol="1" spcCol="215900" anchor="ctr">
            <a:prstTxWarp prst="textNoShape">
              <a:avLst/>
            </a:prstTxWarp>
          </a:bodyPr>
          <a:lstStyle>
            <a:lvl1pPr algn="ctr">
              <a:spcBef>
                <a:spcPts val="0"/>
              </a:spcBef>
              <a:spcAft>
                <a:spcPts val="0"/>
              </a:spcAft>
              <a:buNone/>
            </a:lvl1pPr>
            <a:lvl2pPr algn="ctr">
              <a:spcBef>
                <a:spcPts val="0"/>
              </a:spcBef>
              <a:spcAft>
                <a:spcPts val="0"/>
              </a:spcAft>
              <a:buNone/>
            </a:lvl2pPr>
            <a:lvl3pPr algn="ctr">
              <a:spcBef>
                <a:spcPts val="0"/>
              </a:spcBef>
              <a:spcAft>
                <a:spcPts val="0"/>
              </a:spcAft>
              <a:buNone/>
            </a:lvl3pPr>
            <a:lvl4pPr algn="ctr">
              <a:spcBef>
                <a:spcPts val="0"/>
              </a:spcBef>
              <a:spcAft>
                <a:spcPts val="0"/>
              </a:spcAft>
              <a:buNone/>
            </a:lvl4pPr>
            <a:lvl5pPr algn="ctr">
              <a:spcBef>
                <a:spcPts val="0"/>
              </a:spcBef>
              <a:spcAft>
                <a:spcPts val="0"/>
              </a:spcAft>
              <a:buNone/>
            </a:lvl5pPr>
            <a:lvl6pPr algn="ctr">
              <a:spcBef>
                <a:spcPts val="0"/>
              </a:spcBef>
              <a:spcAft>
                <a:spcPts val="0"/>
              </a:spcAft>
              <a:buNone/>
            </a:lvl6pPr>
            <a:lvl7pPr algn="ctr">
              <a:spcBef>
                <a:spcPts val="0"/>
              </a:spcBef>
              <a:spcAft>
                <a:spcPts val="0"/>
              </a:spcAft>
              <a:buNone/>
            </a:lvl7pPr>
            <a:lvl8pPr algn="ctr">
              <a:spcBef>
                <a:spcPts val="0"/>
              </a:spcBef>
              <a:spcAft>
                <a:spcPts val="0"/>
              </a:spcAft>
              <a:buNone/>
            </a:lvl8pPr>
            <a:lvl9pPr algn="ctr">
              <a:spcBef>
                <a:spcPts val="0"/>
              </a:spcBef>
              <a:spcAft>
                <a:spcPts val="0"/>
              </a:spcAft>
              <a:buNone/>
            </a:lvl9pPr>
          </a:lstStyle>
          <a:p>
            <a:pPr/>
          </a:p>
        </p:txBody>
      </p:sp>
    </p:spTree>
  </p:cSld>
  <p:clrMapOvr>
    <a:masterClrMapping/>
  </p:clrMapOvr>
</p:sldLayout>
</file>

<file path=ppt/slideLayouts/slideLayout5.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MAIN_POINT">
    <p:spTree>
      <p:nvGrpSpPr>
        <p:cNvPr id="1" name=""/>
        <p:cNvGrpSpPr/>
        <p:nvPr/>
      </p:nvGrpSpPr>
      <p:grpSpPr>
        <a:xfrm>
          <a:off x="0" y="0"/>
          <a:ext cx="0" cy="0"/>
          <a:chOff x="0" y="0"/>
          <a:chExt cx="0" cy="0"/>
        </a:xfrm>
      </p:grpSpPr>
      <p:sp>
        <p:nvSpPr>
          <p:cNvPr id="2" name="Google Shape;59;p8"/>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tAgAAGUHAACMLwAAPxgAABAAAAAmAAAACAAAAD2wAAAAAAAA"/>
              </a:ext>
            </a:extLst>
          </p:cNvSpPr>
          <p:nvPr>
            <p:ph type="title"/>
          </p:nvPr>
        </p:nvSpPr>
        <p:spPr>
          <a:xfrm>
            <a:off x="1414780" y="1202055"/>
            <a:ext cx="6314440" cy="2739390"/>
          </a:xfrm>
        </p:spPr>
        <p:txBody>
          <a:bodyPr vert="horz" wrap="square" lIns="91440" tIns="91440" rIns="91440" bIns="91440" numCol="1" spcCol="215900" anchor="ctr">
            <a:prstTxWarp prst="textNoShape">
              <a:avLst/>
            </a:prstTxWarp>
          </a:bodyPr>
          <a:lstStyle>
            <a:lvl1pPr>
              <a:spcBef>
                <a:spcPts val="0"/>
              </a:spcBef>
              <a:spcAft>
                <a:spcPts val="0"/>
              </a:spcAft>
              <a:buNone/>
              <a:defRPr sz="9000" cap="none"/>
            </a:lvl1pPr>
            <a:lvl2pPr>
              <a:spcBef>
                <a:spcPts val="0"/>
              </a:spcBef>
              <a:spcAft>
                <a:spcPts val="0"/>
              </a:spcAft>
              <a:buNone/>
              <a:defRPr sz="4800" cap="none"/>
            </a:lvl2pPr>
            <a:lvl3pPr>
              <a:spcBef>
                <a:spcPts val="0"/>
              </a:spcBef>
              <a:spcAft>
                <a:spcPts val="0"/>
              </a:spcAft>
              <a:buNone/>
              <a:defRPr sz="4800" cap="none"/>
            </a:lvl3pPr>
            <a:lvl4pPr>
              <a:spcBef>
                <a:spcPts val="0"/>
              </a:spcBef>
              <a:spcAft>
                <a:spcPts val="0"/>
              </a:spcAft>
              <a:buNone/>
              <a:defRPr sz="4800" cap="none"/>
            </a:lvl4pPr>
            <a:lvl5pPr>
              <a:spcBef>
                <a:spcPts val="0"/>
              </a:spcBef>
              <a:spcAft>
                <a:spcPts val="0"/>
              </a:spcAft>
              <a:buNone/>
              <a:defRPr sz="4800" cap="none"/>
            </a:lvl5pPr>
            <a:lvl6pPr>
              <a:spcBef>
                <a:spcPts val="0"/>
              </a:spcBef>
              <a:spcAft>
                <a:spcPts val="0"/>
              </a:spcAft>
              <a:buNone/>
              <a:defRPr sz="4800" cap="none"/>
            </a:lvl6pPr>
            <a:lvl7pPr>
              <a:spcBef>
                <a:spcPts val="0"/>
              </a:spcBef>
              <a:spcAft>
                <a:spcPts val="0"/>
              </a:spcAft>
              <a:buNone/>
              <a:defRPr sz="4800" cap="none"/>
            </a:lvl7pPr>
            <a:lvl8pPr>
              <a:spcBef>
                <a:spcPts val="0"/>
              </a:spcBef>
              <a:spcAft>
                <a:spcPts val="0"/>
              </a:spcAft>
              <a:buNone/>
              <a:defRPr sz="4800" cap="none"/>
            </a:lvl8pPr>
            <a:lvl9pPr>
              <a:spcBef>
                <a:spcPts val="0"/>
              </a:spcBef>
              <a:spcAft>
                <a:spcPts val="0"/>
              </a:spcAft>
              <a:buNone/>
              <a:defRPr sz="4800" cap="none"/>
            </a:lvl9pPr>
          </a:lstStyle>
          <a:p>
            <a:pPr/>
          </a:p>
        </p:txBody>
      </p:sp>
    </p:spTree>
  </p:cSld>
  <p:clrMapOvr>
    <a:masterClrMapping/>
  </p:clrMapOvr>
</p:sldLayout>
</file>

<file path=ppt/slideMasters/_rels/slideMaster1.xml.rels><?xml version="1.0" encoding="UTF-8" standalone="yes" ?>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cSld name="simple-light-2">
    <p:bg>
      <p:bgPr>
        <a:gradFill flip="none" rotWithShape="0">
          <a:gsLst>
            <a:gs pos="0">
              <a:srgbClr val="A93F86"/>
            </a:gs>
            <a:gs pos="51000">
              <a:srgbClr val="1E0040"/>
            </a:gs>
            <a:gs pos="100000">
              <a:srgbClr val="1E0040"/>
            </a:gs>
          </a:gsLst>
          <a:lin ang="18900000" scaled="0"/>
          <a:tileRect/>
        </a:gradFill>
        <a:effectLst/>
      </p:bgPr>
    </p:bg>
    <p:spTree>
      <p:nvGrpSpPr>
        <p:cNvPr id="1" name=""/>
        <p:cNvGrpSpPr/>
        <p:nvPr/>
      </p:nvGrpSpPr>
      <p:grpSpPr>
        <a:xfrm>
          <a:off x="0" y="0"/>
          <a:ext cx="0" cy="0"/>
          <a:chOff x="0" y="0"/>
          <a:chExt cx="0" cy="0"/>
        </a:xfrm>
      </p:grpSpPr>
      <p:sp>
        <p:nvSpPr>
          <p:cNvPr id="2" name="Google Shape;6;p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gQAAFIDAADWMwAAIgYAABAAAAAmAAAACAAAAL2/AAD/HwAA"/>
              </a:ext>
            </a:extLst>
          </p:cNvSpPr>
          <p:nvPr>
            <p:ph type="title"/>
          </p:nvPr>
        </p:nvSpPr>
        <p:spPr>
          <a:xfrm>
            <a:off x="717550" y="539750"/>
            <a:ext cx="7708900" cy="457200"/>
          </a:xfrm>
          <a:prstGeom prst="rect">
            <a:avLst/>
          </a:prstGeom>
          <a:noFill/>
          <a:ln>
            <a:noFill/>
          </a:ln>
        </p:spPr>
        <p:txBody>
          <a:bodyPr vert="horz" wrap="square" lIns="91440" tIns="91440" rIns="91440" bIns="91440" numCol="1" spcCol="215900" anchor="ctr">
            <a:prstTxWarp prst="textNoShape">
              <a:avLst/>
            </a:prstTxWarp>
          </a:bodyPr>
          <a:lstStyle>
            <a:lvl1pPr algn="ctr">
              <a:spcBef>
                <a:spcPts val="0"/>
              </a:spcBef>
              <a:spcAft>
                <a:spcPts val="0"/>
              </a:spcAft>
              <a:buNone/>
              <a:defRPr sz="3500" b="1" cap="none">
                <a:solidFill>
                  <a:srgbClr val="F83797"/>
                </a:solidFill>
                <a:latin typeface="Dosis" pitchFamily="0" charset="0"/>
                <a:ea typeface="Arial" pitchFamily="2" charset="0"/>
                <a:cs typeface="Arial" pitchFamily="2" charset="0"/>
              </a:defRPr>
            </a:lvl1pPr>
            <a:lvl2pPr>
              <a:spcBef>
                <a:spcPts val="0"/>
              </a:spcBef>
              <a:spcAft>
                <a:spcPts val="0"/>
              </a:spcAft>
              <a:buNone/>
              <a:defRPr sz="3500" cap="none">
                <a:solidFill>
                  <a:srgbClr val="FFFFFF"/>
                </a:solidFill>
                <a:latin typeface="Bebas Neue" pitchFamily="0" charset="0"/>
                <a:ea typeface="Arial" pitchFamily="2" charset="0"/>
                <a:cs typeface="Arial" pitchFamily="2" charset="0"/>
              </a:defRPr>
            </a:lvl2pPr>
            <a:lvl3pPr>
              <a:spcBef>
                <a:spcPts val="0"/>
              </a:spcBef>
              <a:spcAft>
                <a:spcPts val="0"/>
              </a:spcAft>
              <a:buNone/>
              <a:defRPr sz="3500" cap="none">
                <a:solidFill>
                  <a:srgbClr val="FFFFFF"/>
                </a:solidFill>
                <a:latin typeface="Bebas Neue" pitchFamily="0" charset="0"/>
                <a:ea typeface="Arial" pitchFamily="2" charset="0"/>
                <a:cs typeface="Arial" pitchFamily="2" charset="0"/>
              </a:defRPr>
            </a:lvl3pPr>
            <a:lvl4pPr>
              <a:spcBef>
                <a:spcPts val="0"/>
              </a:spcBef>
              <a:spcAft>
                <a:spcPts val="0"/>
              </a:spcAft>
              <a:buNone/>
              <a:defRPr sz="3500" cap="none">
                <a:solidFill>
                  <a:srgbClr val="FFFFFF"/>
                </a:solidFill>
                <a:latin typeface="Bebas Neue" pitchFamily="0" charset="0"/>
                <a:ea typeface="Arial" pitchFamily="2" charset="0"/>
                <a:cs typeface="Arial" pitchFamily="2" charset="0"/>
              </a:defRPr>
            </a:lvl4pPr>
            <a:lvl5pPr>
              <a:spcBef>
                <a:spcPts val="0"/>
              </a:spcBef>
              <a:spcAft>
                <a:spcPts val="0"/>
              </a:spcAft>
              <a:buNone/>
              <a:defRPr sz="3500" cap="none">
                <a:solidFill>
                  <a:srgbClr val="FFFFFF"/>
                </a:solidFill>
                <a:latin typeface="Bebas Neue" pitchFamily="0" charset="0"/>
                <a:ea typeface="Arial" pitchFamily="2" charset="0"/>
                <a:cs typeface="Arial" pitchFamily="2" charset="0"/>
              </a:defRPr>
            </a:lvl5pPr>
            <a:lvl6pPr>
              <a:spcBef>
                <a:spcPts val="0"/>
              </a:spcBef>
              <a:spcAft>
                <a:spcPts val="0"/>
              </a:spcAft>
              <a:buNone/>
              <a:defRPr sz="3500" cap="none">
                <a:solidFill>
                  <a:srgbClr val="FFFFFF"/>
                </a:solidFill>
                <a:latin typeface="Bebas Neue" pitchFamily="0" charset="0"/>
                <a:ea typeface="Arial" pitchFamily="2" charset="0"/>
                <a:cs typeface="Arial" pitchFamily="2" charset="0"/>
              </a:defRPr>
            </a:lvl6pPr>
            <a:lvl7pPr>
              <a:spcBef>
                <a:spcPts val="0"/>
              </a:spcBef>
              <a:spcAft>
                <a:spcPts val="0"/>
              </a:spcAft>
              <a:buNone/>
              <a:defRPr sz="3500" cap="none">
                <a:solidFill>
                  <a:srgbClr val="FFFFFF"/>
                </a:solidFill>
                <a:latin typeface="Bebas Neue" pitchFamily="0" charset="0"/>
                <a:ea typeface="Arial" pitchFamily="2" charset="0"/>
                <a:cs typeface="Arial" pitchFamily="2" charset="0"/>
              </a:defRPr>
            </a:lvl7pPr>
            <a:lvl8pPr>
              <a:spcBef>
                <a:spcPts val="0"/>
              </a:spcBef>
              <a:spcAft>
                <a:spcPts val="0"/>
              </a:spcAft>
              <a:buNone/>
              <a:defRPr sz="3500" cap="none">
                <a:solidFill>
                  <a:srgbClr val="FFFFFF"/>
                </a:solidFill>
                <a:latin typeface="Bebas Neue" pitchFamily="0" charset="0"/>
                <a:ea typeface="Arial" pitchFamily="2" charset="0"/>
                <a:cs typeface="Arial" pitchFamily="2" charset="0"/>
              </a:defRPr>
            </a:lvl8pPr>
            <a:lvl9pPr>
              <a:spcBef>
                <a:spcPts val="0"/>
              </a:spcBef>
              <a:spcAft>
                <a:spcPts val="0"/>
              </a:spcAft>
              <a:buNone/>
              <a:defRPr sz="3500" cap="none">
                <a:solidFill>
                  <a:srgbClr val="FFFFFF"/>
                </a:solidFill>
                <a:latin typeface="Bebas Neue" pitchFamily="0" charset="0"/>
                <a:ea typeface="Arial" pitchFamily="2" charset="0"/>
                <a:cs typeface="Arial" pitchFamily="2" charset="0"/>
              </a:defRPr>
            </a:lvl9pPr>
          </a:lstStyle>
          <a:p>
            <a:pPr/>
          </a:p>
        </p:txBody>
      </p:sp>
      <p:sp>
        <p:nvSpPr>
          <p:cNvPr id="3" name="Google Shape;7;p1"/>
          <p:cNvSpPr>
            <a:spLocks noGrp="1" noChangeArrowheads="1"/>
            <a:extLst>
              <a:ext uri="smNativeData">
                <pr:smNativeData xmlns:pr="smNativeData" xmlns="smNativeData" val="SMDATA_15_DnsnZxMAAAAlAAAAZAAAAA0AAAAAkAAAAJAAAACQAAAAk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QwQAAFEIAACzMwAASxwAABAAAAAmAAAACAAAAL2/AAD/HwAA"/>
              </a:ext>
            </a:extLst>
          </p:cNvSpPr>
          <p:nvPr>
            <p:ph type="body" idx="1"/>
          </p:nvPr>
        </p:nvSpPr>
        <p:spPr>
          <a:xfrm>
            <a:off x="692785" y="1351915"/>
            <a:ext cx="7711440" cy="3247390"/>
          </a:xfrm>
          <a:prstGeom prst="rect">
            <a:avLst/>
          </a:prstGeom>
          <a:noFill/>
          <a:ln>
            <a:noFill/>
          </a:ln>
        </p:spPr>
        <p:txBody>
          <a:bodyPr vert="horz" wrap="square" lIns="91440" tIns="91440" rIns="91440" bIns="91440" numCol="1" spcCol="215900" anchor="t">
            <a:prstTxWarp prst="textNoShape">
              <a:avLst/>
            </a:prstTxWarp>
          </a:bodyPr>
          <a:lstStyle>
            <a:lvl1pPr marL="457200" indent="-323850">
              <a:lnSpc>
                <a:spcPct val="100000"/>
              </a:lnSpc>
              <a:spcBef>
                <a:spcPts val="0"/>
              </a:spcBef>
              <a:spcAft>
                <a:spcPts val="0"/>
              </a:spcAft>
              <a:buClr>
                <a:srgbClr val="FFFFFF"/>
              </a:buClr>
              <a:buSzPts val="1500"/>
              <a:buFont typeface="Quicksand Medium" pitchFamily="0" charset="0"/>
              <a:buChar char="●"/>
              <a:defRPr sz="1500" cap="none">
                <a:solidFill>
                  <a:srgbClr val="FFFFFF"/>
                </a:solidFill>
                <a:latin typeface="Quicksand Medium" pitchFamily="0" charset="0"/>
                <a:ea typeface="Arial" pitchFamily="2" charset="0"/>
                <a:cs typeface="Arial" pitchFamily="2" charset="0"/>
              </a:defRPr>
            </a:lvl1pPr>
            <a:lvl2pPr marL="914400" indent="-323850">
              <a:lnSpc>
                <a:spcPct val="100000"/>
              </a:lnSpc>
              <a:spcBef>
                <a:spcPts val="0"/>
              </a:spcBef>
              <a:spcAft>
                <a:spcPts val="0"/>
              </a:spcAft>
              <a:buClr>
                <a:srgbClr val="FFFFFF"/>
              </a:buClr>
              <a:buSzPts val="1500"/>
              <a:buFont typeface="Quicksand Medium" pitchFamily="0" charset="0"/>
              <a:buChar char="○"/>
              <a:defRPr sz="1500" cap="none">
                <a:solidFill>
                  <a:srgbClr val="FFFFFF"/>
                </a:solidFill>
                <a:latin typeface="Quicksand Medium" pitchFamily="0" charset="0"/>
                <a:ea typeface="Arial" pitchFamily="2" charset="0"/>
                <a:cs typeface="Arial" pitchFamily="2" charset="0"/>
              </a:defRPr>
            </a:lvl2pPr>
            <a:lvl3pPr marL="1371600" indent="-323850">
              <a:lnSpc>
                <a:spcPct val="100000"/>
              </a:lnSpc>
              <a:spcBef>
                <a:spcPts val="0"/>
              </a:spcBef>
              <a:spcAft>
                <a:spcPts val="0"/>
              </a:spcAft>
              <a:buClr>
                <a:srgbClr val="FFFFFF"/>
              </a:buClr>
              <a:buSzPts val="1500"/>
              <a:buFont typeface="Quicksand Medium" pitchFamily="0" charset="0"/>
              <a:buChar char="■"/>
              <a:defRPr sz="1500" cap="none">
                <a:solidFill>
                  <a:srgbClr val="FFFFFF"/>
                </a:solidFill>
                <a:latin typeface="Quicksand Medium" pitchFamily="0" charset="0"/>
                <a:ea typeface="Arial" pitchFamily="2" charset="0"/>
                <a:cs typeface="Arial" pitchFamily="2" charset="0"/>
              </a:defRPr>
            </a:lvl3pPr>
            <a:lvl4pPr marL="1828800" indent="-323850">
              <a:lnSpc>
                <a:spcPct val="100000"/>
              </a:lnSpc>
              <a:spcBef>
                <a:spcPts val="0"/>
              </a:spcBef>
              <a:spcAft>
                <a:spcPts val="0"/>
              </a:spcAft>
              <a:buClr>
                <a:srgbClr val="FFFFFF"/>
              </a:buClr>
              <a:buSzPts val="1500"/>
              <a:buFont typeface="Quicksand Medium" pitchFamily="0" charset="0"/>
              <a:buChar char="●"/>
              <a:defRPr sz="1500" cap="none">
                <a:solidFill>
                  <a:srgbClr val="FFFFFF"/>
                </a:solidFill>
                <a:latin typeface="Quicksand Medium" pitchFamily="0" charset="0"/>
                <a:ea typeface="Arial" pitchFamily="2" charset="0"/>
                <a:cs typeface="Arial" pitchFamily="2" charset="0"/>
              </a:defRPr>
            </a:lvl4pPr>
            <a:lvl5pPr marL="2286000" indent="-323850">
              <a:lnSpc>
                <a:spcPct val="100000"/>
              </a:lnSpc>
              <a:spcBef>
                <a:spcPts val="0"/>
              </a:spcBef>
              <a:spcAft>
                <a:spcPts val="0"/>
              </a:spcAft>
              <a:buClr>
                <a:srgbClr val="FFFFFF"/>
              </a:buClr>
              <a:buSzPts val="1500"/>
              <a:buFont typeface="Quicksand Medium" pitchFamily="0" charset="0"/>
              <a:buChar char="○"/>
              <a:defRPr sz="1500" cap="none">
                <a:solidFill>
                  <a:srgbClr val="FFFFFF"/>
                </a:solidFill>
                <a:latin typeface="Quicksand Medium" pitchFamily="0" charset="0"/>
                <a:ea typeface="Arial" pitchFamily="2" charset="0"/>
                <a:cs typeface="Arial" pitchFamily="2" charset="0"/>
              </a:defRPr>
            </a:lvl5pPr>
            <a:lvl6pPr marL="2743200" indent="-323850">
              <a:lnSpc>
                <a:spcPct val="100000"/>
              </a:lnSpc>
              <a:spcBef>
                <a:spcPts val="0"/>
              </a:spcBef>
              <a:spcAft>
                <a:spcPts val="0"/>
              </a:spcAft>
              <a:buClr>
                <a:srgbClr val="FFFFFF"/>
              </a:buClr>
              <a:buSzPts val="1500"/>
              <a:buFont typeface="Quicksand Medium" pitchFamily="0" charset="0"/>
              <a:buChar char="■"/>
              <a:defRPr sz="1500" cap="none">
                <a:solidFill>
                  <a:srgbClr val="FFFFFF"/>
                </a:solidFill>
                <a:latin typeface="Quicksand Medium" pitchFamily="0" charset="0"/>
                <a:ea typeface="Arial" pitchFamily="2" charset="0"/>
                <a:cs typeface="Arial" pitchFamily="2" charset="0"/>
              </a:defRPr>
            </a:lvl6pPr>
            <a:lvl7pPr marL="3200400" indent="-323850">
              <a:lnSpc>
                <a:spcPct val="100000"/>
              </a:lnSpc>
              <a:spcBef>
                <a:spcPts val="0"/>
              </a:spcBef>
              <a:spcAft>
                <a:spcPts val="0"/>
              </a:spcAft>
              <a:buClr>
                <a:srgbClr val="FFFFFF"/>
              </a:buClr>
              <a:buSzPts val="1500"/>
              <a:buFont typeface="Quicksand Medium" pitchFamily="0" charset="0"/>
              <a:buChar char="●"/>
              <a:defRPr sz="1500" cap="none">
                <a:solidFill>
                  <a:srgbClr val="FFFFFF"/>
                </a:solidFill>
                <a:latin typeface="Quicksand Medium" pitchFamily="0" charset="0"/>
                <a:ea typeface="Arial" pitchFamily="2" charset="0"/>
                <a:cs typeface="Arial" pitchFamily="2" charset="0"/>
              </a:defRPr>
            </a:lvl7pPr>
            <a:lvl8pPr marL="3657600" indent="-323850">
              <a:lnSpc>
                <a:spcPct val="100000"/>
              </a:lnSpc>
              <a:spcBef>
                <a:spcPts val="0"/>
              </a:spcBef>
              <a:spcAft>
                <a:spcPts val="0"/>
              </a:spcAft>
              <a:buClr>
                <a:srgbClr val="FFFFFF"/>
              </a:buClr>
              <a:buSzPts val="1500"/>
              <a:buFont typeface="Quicksand Medium" pitchFamily="0" charset="0"/>
              <a:buChar char="○"/>
              <a:defRPr sz="1500" cap="none">
                <a:solidFill>
                  <a:srgbClr val="FFFFFF"/>
                </a:solidFill>
                <a:latin typeface="Quicksand Medium" pitchFamily="0" charset="0"/>
                <a:ea typeface="Arial" pitchFamily="2" charset="0"/>
                <a:cs typeface="Arial" pitchFamily="2" charset="0"/>
              </a:defRPr>
            </a:lvl8pPr>
            <a:lvl9pPr marL="4114800" indent="-323850">
              <a:lnSpc>
                <a:spcPct val="100000"/>
              </a:lnSpc>
              <a:spcBef>
                <a:spcPts val="0"/>
              </a:spcBef>
              <a:spcAft>
                <a:spcPts val="0"/>
              </a:spcAft>
              <a:buClr>
                <a:srgbClr val="FFFFFF"/>
              </a:buClr>
              <a:buSzPts val="1500"/>
              <a:buFont typeface="Quicksand Medium" pitchFamily="0" charset="0"/>
              <a:buChar char="■"/>
              <a:defRPr sz="1500" cap="none">
                <a:solidFill>
                  <a:srgbClr val="FFFFFF"/>
                </a:solidFill>
                <a:latin typeface="Quicksand Medium" pitchFamily="0" charset="0"/>
                <a:ea typeface="Arial" pitchFamily="2" charset="0"/>
                <a:cs typeface="Arial" pitchFamily="2" charset="0"/>
              </a:defRPr>
            </a:lvl9pPr>
          </a:lstStyle>
          <a:p>
            <a:pPr/>
          </a:p>
        </p:txBody>
      </p:sp>
    </p:spTree>
  </p:cSld>
  <p:clrMap bg1="lt1" tx1="dk1" bg2="lt2" tx2="dk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Lst>
  <p:hf hdr="0" ftr="0" dt="0"/>
  <p:txStyles>
    <p:title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titleStyle>
    <p:body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bodyStyle>
    <p:other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otherStyle>
  </p:txStyles>
</p:sldMaster>
</file>

<file path=ppt/slides/_rels/slide1.xml.rels><?xml version="1.0" encoding="UTF-8" standalone="yes" ?>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9.png"/></Relationships>
</file>

<file path=ppt/slides/_rels/slide11.xml.rels><?xml version="1.0" encoding="UTF-8" standalone="yes" ?>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0.png"/></Relationships>
</file>

<file path=ppt/slides/_rels/slide15.xml.rels><?xml version="1.0" encoding="UTF-8" standalone="yes" ?>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9.png"/></Relationships>
</file>

<file path=ppt/slides/_rels/slide16.xml.rels><?xml version="1.0" encoding="UTF-8" standalone="yes" ?>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12.png"/></Relationships>
</file>

<file path=ppt/slides/_rels/slide17.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13.png"/><Relationship Id="rId5" Type="http://schemas.openxmlformats.org/officeDocument/2006/relationships/image" Target="../media/image14.png"/></Relationships>
</file>

<file path=ppt/slides/_rels/slide18.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15.png"/></Relationships>
</file>

<file path=ppt/slides/_rels/slide19.xml.rels><?xml version="1.0" encoding="UTF-8" standalone="yes" ?>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9.png"/></Relationships>
</file>

<file path=ppt/slides/_rels/slide2.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gif"/><Relationship Id="rId5" Type="http://schemas.openxmlformats.org/officeDocument/2006/relationships/image" Target="../media/image3.gif"/><Relationship Id="rId6" Type="http://schemas.openxmlformats.org/officeDocument/2006/relationships/image" Target="../media/image4.png"/></Relationships>
</file>

<file path=ppt/slides/_rels/slide20.xml.rels><?xml version="1.0" encoding="UTF-8" standalone="yes" ?>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16.jpeg"/></Relationships>
</file>

<file path=ppt/slides/_rels/slide21.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17.jpeg"/></Relationships>
</file>

<file path=ppt/slides/_rels/slide22.xml.rels><?xml version="1.0" encoding="UTF-8" standalone="yes" ?>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9.png"/></Relationships>
</file>

<file path=ppt/slides/_rels/slide23.xml.rels><?xml version="1.0" encoding="UTF-8" standalone="yes" ?>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18.jpeg"/><Relationship Id="rId5" Type="http://schemas.openxmlformats.org/officeDocument/2006/relationships/image" Target="../media/image19.jpeg"/><Relationship Id="rId6" Type="http://schemas.openxmlformats.org/officeDocument/2006/relationships/image" Target="../media/image20.jpeg"/></Relationships>
</file>

<file path=ppt/slides/_rels/slide25.xml.rels><?xml version="1.0" encoding="UTF-8" standalone="yes" ?>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3.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4.png"/><Relationship Id="rId5" Type="http://schemas.microsoft.com/office/2007/relationships/media" Target="../media/media1.mp4"/><Relationship Id="rId6" Type="http://schemas.openxmlformats.org/officeDocument/2006/relationships/video" Target="../media/media1.mp4"/><Relationship Id="rId7" Type="http://schemas.openxmlformats.org/officeDocument/2006/relationships/image" Target="../media/image5.png"/><Relationship Id="rId8" Type="http://schemas.microsoft.com/office/2007/relationships/media" Target="../media/media2.mp4"/><Relationship Id="rId9" Type="http://schemas.openxmlformats.org/officeDocument/2006/relationships/video" Target="../media/media2.mp4"/><Relationship Id="rId10" Type="http://schemas.openxmlformats.org/officeDocument/2006/relationships/image" Target="../media/image6.png"/></Relationships>
</file>

<file path=ppt/slides/_rels/slide4.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7.jpeg"/><Relationship Id="rId6" Type="http://schemas.openxmlformats.org/officeDocument/2006/relationships/image" Target="../media/image8.jpeg"/></Relationships>
</file>

<file path=ppt/slides/_rels/slide5.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hyperlink" Target="https://obtain.so/" TargetMode="External"/></Relationships>
</file>

<file path=ppt/slides/_rels/slide8.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sdAAAAAAAA0DgAAEkOAAAQAAAAJgAAAAgAAAD//////////w=="/>
              </a:ext>
            </a:extLst>
          </p:cNvPicPr>
          <p:nvPr/>
        </p:nvPicPr>
        <p:blipFill>
          <a:blip r:embed="rId3"/>
          <a:srcRect l="0" t="0" r="6540" b="20590"/>
          <a:stretch>
            <a:fillRect/>
          </a:stretch>
        </p:blipFill>
        <p:spPr>
          <a:xfrm rot="10800000" flipH="1">
            <a:off x="4721225"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D/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AAAAB9DAAA6g4AAKQfAAAQAAAAJgAAAAgAAAD//////////w=="/>
              </a:ext>
            </a:extLst>
          </p:cNvPicPr>
          <p:nvPr/>
        </p:nvPicPr>
        <p:blipFill>
          <a:blip r:embed="rId3"/>
          <a:srcRect l="0" t="0" r="35540" b="17110"/>
          <a:stretch>
            <a:fillRect/>
          </a:stretch>
        </p:blipFill>
        <p:spPr>
          <a:xfrm rot="5400000">
            <a:off x="-344170" y="2374265"/>
            <a:ext cx="3113405" cy="2424430"/>
          </a:xfrm>
          <a:prstGeom prst="rect">
            <a:avLst/>
          </a:prstGeom>
          <a:noFill/>
          <a:ln>
            <a:noFill/>
          </a:ln>
          <a:effectLst/>
        </p:spPr>
      </p:pic>
      <p:sp>
        <p:nvSpPr>
          <p:cNvPr id="4" name="Google Shape;292;p36"/>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fAcAAPYDAADEMAAAbBMAABAAAAAmAAAACAAAAP//////////"/>
              </a:ext>
            </a:extLst>
          </p:cNvSpPr>
          <p:nvPr/>
        </p:nvSpPr>
        <p:spPr>
          <a:xfrm>
            <a:off x="1216660" y="643890"/>
            <a:ext cx="6710680" cy="2513330"/>
          </a:xfrm>
          <a:prstGeom prst="roundRect">
            <a:avLst>
              <a:gd name="adj" fmla="val 8278"/>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293;p36"/>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fAcAABYVAADEMAAA+R0AABAAAAAmAAAACAAAAP//////////"/>
              </a:ext>
            </a:extLst>
          </p:cNvSpPr>
          <p:nvPr/>
        </p:nvSpPr>
        <p:spPr>
          <a:xfrm>
            <a:off x="1216660" y="3427730"/>
            <a:ext cx="6710680" cy="1444625"/>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spcBef>
                <a:spcPts val="0"/>
              </a:spcBef>
              <a:spcAft>
                <a:spcPts val="0"/>
              </a:spcAft>
              <a:buNone/>
            </a:pPr>
            <a:endParaRPr lang="en-us" cap="none"/>
          </a:p>
        </p:txBody>
      </p:sp>
      <p:sp>
        <p:nvSpPr>
          <p:cNvPr id="6" name="Google Shape;294;p36"/>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dQcAAAYEAADcMAAAJhIAABAAAAAmAAAACAAAAD0wAAAAAAAA"/>
              </a:ext>
            </a:extLst>
          </p:cNvSpPr>
          <p:nvPr>
            <p:ph type="ctrTitle"/>
          </p:nvPr>
        </p:nvSpPr>
        <p:spPr>
          <a:xfrm>
            <a:off x="1212215" y="654050"/>
            <a:ext cx="6730365" cy="2296160"/>
          </a:xfrm>
        </p:spPr>
        <p:txBody>
          <a:bodyPr vert="horz" wrap="square" lIns="91440" tIns="91440" rIns="91440" bIns="91440" numCol="1" spcCol="215900" anchor="ctr">
            <a:prstTxWarp prst="textNoShape">
              <a:avLst/>
            </a:prstTxWarp>
          </a:bodyPr>
          <a:lstStyle/>
          <a:p>
            <a:pPr marL="0" indent="0">
              <a:spcBef>
                <a:spcPts val="0"/>
              </a:spcBef>
              <a:spcAft>
                <a:spcPts val="0"/>
              </a:spcAft>
              <a:buNone/>
            </a:pPr>
            <a:br/>
            <a:r>
              <a:rPr lang="en-us" sz="3200" cap="none">
                <a:solidFill>
                  <a:srgbClr val="FFFF00"/>
                </a:solidFill>
              </a:rPr>
              <a:t>A Numerical Approach To The Quantum Tunneling Concept Of Alpha Decay Using The Secant Method</a:t>
            </a:r>
            <a:endParaRPr sz="5500" b="0" cap="none">
              <a:solidFill>
                <a:srgbClr val="FFFF00"/>
              </a:solidFill>
            </a:endParaRPr>
          </a:p>
        </p:txBody>
      </p:sp>
      <p:sp>
        <p:nvSpPr>
          <p:cNvPr id="7" name="Group Participant 1: Google Shape;295;p36"/>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9QcAAE4WAADAIQAAIx4AABAAAAAmAAAACAAAAD0wAAAAAAAA"/>
              </a:ext>
            </a:extLst>
          </p:cNvSpPr>
          <p:nvPr>
            <p:ph type="subTitle" idx="1"/>
          </p:nvPr>
        </p:nvSpPr>
        <p:spPr>
          <a:xfrm>
            <a:off x="1293495" y="3625850"/>
            <a:ext cx="4192905" cy="1273175"/>
          </a:xfrm>
        </p:spPr>
        <p:txBody>
          <a:bodyPr vert="horz" wrap="square" lIns="91440" tIns="91440" rIns="91440" bIns="91440" numCol="1" spcCol="215900" anchor="ctr">
            <a:prstTxWarp prst="textNoShape">
              <a:avLst/>
            </a:prstTxWarp>
          </a:bodyPr>
          <a:lstStyle/>
          <a:p>
            <a:pPr marL="0" indent="0" algn="l">
              <a:spcAft>
                <a:spcPts val="200"/>
              </a:spcAft>
            </a:pPr>
            <a:r>
              <a:rPr lang="en-us" sz="1200" cap="none">
                <a:solidFill>
                  <a:srgbClr val="FCAFD6"/>
                </a:solidFill>
              </a:rPr>
              <a:t>° </a:t>
            </a:r>
            <a:r>
              <a:rPr lang="en-us" sz="1200" b="1" u="sng" cap="none">
                <a:solidFill>
                  <a:srgbClr val="FCAFD6"/>
                </a:solidFill>
              </a:rPr>
              <a:t>Group Participant 1: </a:t>
            </a:r>
            <a:r>
              <a:rPr lang="en-us" sz="1200" cap="none">
                <a:solidFill>
                  <a:schemeClr val="bg1"/>
                </a:solidFill>
              </a:rPr>
              <a:t>Kabir Anais </a:t>
            </a:r>
            <a:endParaRPr lang="en-us" sz="1200" cap="none">
              <a:solidFill>
                <a:schemeClr val="bg1"/>
              </a:solidFill>
            </a:endParaRPr>
          </a:p>
          <a:p>
            <a:pPr marL="0" indent="0" algn="l">
              <a:spcAft>
                <a:spcPts val="200"/>
              </a:spcAft>
            </a:pPr>
            <a:r>
              <a:rPr lang="en-us" sz="1200" b="1" u="sng" cap="none">
                <a:solidFill>
                  <a:srgbClr val="FCAFD6"/>
                </a:solidFill>
              </a:rPr>
              <a:t>° Group Participant 2: </a:t>
            </a:r>
            <a:r>
              <a:rPr lang="en-us" sz="1200" cap="none">
                <a:solidFill>
                  <a:schemeClr val="bg1"/>
                </a:solidFill>
              </a:rPr>
              <a:t>Kemmouni Younes</a:t>
            </a:r>
            <a:endParaRPr lang="en-us" sz="1200" cap="none">
              <a:solidFill>
                <a:schemeClr val="bg1"/>
              </a:solidFill>
            </a:endParaRPr>
          </a:p>
          <a:p>
            <a:pPr marL="0" indent="0" algn="l">
              <a:spcAft>
                <a:spcPts val="200"/>
              </a:spcAft>
            </a:pPr>
            <a:r>
              <a:rPr lang="en-us" sz="1200" b="1" u="sng" cap="none">
                <a:solidFill>
                  <a:srgbClr val="FCAFD6"/>
                </a:solidFill>
              </a:rPr>
              <a:t>° Group Participant 3: </a:t>
            </a:r>
            <a:r>
              <a:rPr lang="en-us" sz="1200" cap="none">
                <a:solidFill>
                  <a:schemeClr val="bg1"/>
                </a:solidFill>
              </a:rPr>
              <a:t>Abdelhadi Mohammed Bouziani</a:t>
            </a:r>
            <a:endParaRPr lang="en-us" sz="1200" cap="none">
              <a:solidFill>
                <a:schemeClr val="bg1"/>
              </a:solidFill>
            </a:endParaRPr>
          </a:p>
          <a:p>
            <a:pPr marL="0" indent="0" algn="l">
              <a:spcAft>
                <a:spcPts val="200"/>
              </a:spcAft>
            </a:pPr>
            <a:r>
              <a:rPr lang="en-us" sz="1200" b="1" cap="none">
                <a:solidFill>
                  <a:srgbClr val="FCAFD6"/>
                </a:solidFill>
              </a:rPr>
              <a:t>° </a:t>
            </a:r>
            <a:r>
              <a:rPr lang="en-us" sz="1200" b="1" u="sng" cap="none">
                <a:solidFill>
                  <a:srgbClr val="FCAFD6"/>
                </a:solidFill>
              </a:rPr>
              <a:t>Group Participant 4: </a:t>
            </a:r>
            <a:r>
              <a:rPr lang="en-us" sz="1200" cap="none">
                <a:solidFill>
                  <a:schemeClr val="bg1"/>
                </a:solidFill>
              </a:rPr>
              <a:t>Mebrouki Sofia</a:t>
            </a:r>
            <a:endParaRPr lang="en-us" sz="1200" cap="none">
              <a:solidFill>
                <a:schemeClr val="bg1"/>
              </a:solidFill>
            </a:endParaRPr>
          </a:p>
          <a:p>
            <a:pPr marL="0" indent="0" algn="l">
              <a:spcAft>
                <a:spcPts val="200"/>
              </a:spcAft>
            </a:pPr>
            <a:r>
              <a:rPr lang="en-us" sz="1200" b="1" u="sng" cap="none">
                <a:solidFill>
                  <a:srgbClr val="FCAFD6"/>
                </a:solidFill>
              </a:rPr>
              <a:t>° Group Participant 5:  </a:t>
            </a:r>
            <a:r>
              <a:rPr lang="en-us" sz="1200" cap="none">
                <a:solidFill>
                  <a:schemeClr val="bg1"/>
                </a:solidFill>
              </a:rPr>
              <a:t>Kettab Hala</a:t>
            </a:r>
            <a:endParaRPr lang="en-us" sz="1200" cap="none">
              <a:solidFill>
                <a:schemeClr val="bg1"/>
              </a:solidFill>
            </a:endParaRPr>
          </a:p>
          <a:p>
            <a:pPr marL="0" indent="0" algn="l"/>
            <a:endParaRPr lang="en-us" cap="none"/>
          </a:p>
        </p:txBody>
      </p:sp>
      <p:cxnSp>
        <p:nvCxnSpPr>
          <p:cNvPr id="8"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rB8AAOL5//+5KQAA8AMAABAAAAAmAAAACAAAAP//////////"/>
              </a:ext>
            </a:extLst>
          </p:cNvCxnSpPr>
          <p:nvPr/>
        </p:nvCxnSpPr>
        <p:spPr>
          <a:xfrm flipV="1">
            <a:off x="5148580" y="-994410"/>
            <a:ext cx="1633855" cy="1634490"/>
          </a:xfrm>
          <a:prstGeom prst="straightConnector1">
            <a:avLst/>
          </a:prstGeom>
          <a:noFill/>
          <a:ln w="9525" cap="flat" cmpd="sng" algn="ctr">
            <a:solidFill>
              <a:schemeClr val="bg1"/>
            </a:solidFill>
            <a:prstDash val="solid"/>
            <a:headEnd type="none"/>
            <a:tailEnd type="none"/>
          </a:ln>
          <a:effectLst/>
        </p:spPr>
      </p:cxnSp>
      <p:cxnSp>
        <p:nvCxnSpPr>
          <p:cNvPr id="9"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AAAAAB0AAABvCQAAjAkAABAAAAAmAAAACAAAAP//////////"/>
              </a:ext>
            </a:extLst>
          </p:cNvCxnSpPr>
          <p:nvPr/>
        </p:nvCxnSpPr>
        <p:spPr>
          <a:xfrm rot="10800000" flipH="1">
            <a:off x="0" y="18415"/>
            <a:ext cx="1533525" cy="1533525"/>
          </a:xfrm>
          <a:prstGeom prst="straightConnector1">
            <a:avLst/>
          </a:prstGeom>
          <a:noFill/>
          <a:ln w="9525" cap="flat" cmpd="sng" algn="ctr">
            <a:solidFill>
              <a:schemeClr val="bg1"/>
            </a:solidFill>
            <a:prstDash val="solid"/>
            <a:headEnd type="none"/>
            <a:tailEnd type="none"/>
          </a:ln>
          <a:effectLst/>
        </p:spPr>
      </p:cxnSp>
      <p:sp>
        <p:nvSpPr>
          <p:cNvPr id="10" name="ZoneTexte 6"/>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RiAAAPoWAAA/MgAAFhwAABAgAAAmAAAACAAAAP//////////"/>
              </a:ext>
            </a:extLst>
          </p:cNvSpPr>
          <p:nvPr/>
        </p:nvSpPr>
        <p:spPr>
          <a:xfrm>
            <a:off x="5246370" y="3735070"/>
            <a:ext cx="2921635" cy="830580"/>
          </a:xfrm>
          <a:prstGeom prst="rect">
            <a:avLst/>
          </a:prstGeom>
          <a:noFill/>
          <a:ln>
            <a:noFill/>
          </a:ln>
          <a:effectLst/>
        </p:spPr>
        <p:txBody>
          <a:bodyPr vert="horz" wrap="square" lIns="91440" tIns="45720" rIns="91440" bIns="45720" numCol="1" spcCol="215900" anchor="t"/>
          <a:lstStyle/>
          <a:p>
            <a:pPr/>
            <a:r>
              <a:rPr lang="fr-fr" sz="1200" u="sng" cap="none">
                <a:solidFill>
                  <a:srgbClr val="FCAFD6"/>
                </a:solidFill>
                <a:latin typeface="Quicksand Medium" pitchFamily="0" charset="0"/>
                <a:ea typeface="Arial" pitchFamily="2" charset="0"/>
                <a:cs typeface="Arial" pitchFamily="2" charset="0"/>
              </a:rPr>
              <a:t>° </a:t>
            </a:r>
            <a:r>
              <a:rPr lang="fr-fr" sz="1200" b="1" u="sng" cap="none">
                <a:solidFill>
                  <a:srgbClr val="FCAFD6"/>
                </a:solidFill>
                <a:latin typeface="Quicksand Medium" pitchFamily="0" charset="0"/>
                <a:ea typeface="Arial" pitchFamily="2" charset="0"/>
                <a:cs typeface="Arial" pitchFamily="2" charset="0"/>
              </a:rPr>
              <a:t>Group Participant 6</a:t>
            </a:r>
            <a:r>
              <a:rPr lang="fr-fr" sz="1200" b="1" u="sng" cap="none">
                <a:solidFill>
                  <a:srgbClr val="FCAFD6"/>
                </a:solidFill>
              </a:rPr>
              <a:t>: </a:t>
            </a:r>
            <a:r>
              <a:rPr lang="fr-fr" sz="1200" cap="none">
                <a:solidFill>
                  <a:schemeClr val="bg1"/>
                </a:solidFill>
              </a:rPr>
              <a:t>Ouarest Sifeallah</a:t>
            </a:r>
            <a:endParaRPr lang="fr-fr" sz="1200" cap="none">
              <a:solidFill>
                <a:schemeClr val="bg1"/>
              </a:solidFill>
            </a:endParaRPr>
          </a:p>
          <a:p>
            <a:pPr/>
            <a:r>
              <a:rPr lang="fr-fr" sz="1200" u="sng" cap="none">
                <a:solidFill>
                  <a:srgbClr val="FCAFD6"/>
                </a:solidFill>
              </a:rPr>
              <a:t>° </a:t>
            </a:r>
            <a:r>
              <a:rPr lang="fr-fr" sz="1200" b="1" u="sng" cap="none">
                <a:solidFill>
                  <a:srgbClr val="FCAFD6"/>
                </a:solidFill>
              </a:rPr>
              <a:t>Group Participant 7: </a:t>
            </a:r>
            <a:r>
              <a:rPr lang="fr-fr" sz="1200" cap="none">
                <a:solidFill>
                  <a:schemeClr val="bg1"/>
                </a:solidFill>
              </a:rPr>
              <a:t>Belmiloud Mohammed Saad</a:t>
            </a:r>
            <a:endParaRPr lang="fr-fr" sz="1200" cap="none">
              <a:solidFill>
                <a:schemeClr val="bg1"/>
              </a:solidFill>
            </a:endParaRPr>
          </a:p>
        </p:txBody>
      </p:sp>
    </p:spTree>
  </p:cSld>
  <p:clrMapOvr>
    <a:masterClrMapping/>
  </p:clrMapOvr>
  <p:transition spd="slow" p14:dur="2000">
    <p:fade/>
    <p:extLst>
      <p:ext uri="smNativeData">
        <pr:smNativeData xmlns:pr="smNativeData" xmlns="smNativeData" val="DnsnZwAAAADQBwAAAAAAAAYAAAAAAAAAAAAAAAAAAAAAAAAAAQAAAAAAAAAAAAAAAAAAAAAAAAAAAAAA" duo="DnsnZwAAAAAAAAAAAAAAAAAAAAA="/>
      </p:ext>
    </p:extLst>
  </p:transition>
  <p:timing>
    <p:tnLst>
      <p:par>
        <p:cTn id="1" dur="indefinite" restart="never" nodeType="tmRoot"/>
      </p:par>
    </p:tnLst>
  </p:timing>
</p:sld>
</file>

<file path=ppt/slides/slide10.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E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sdAAAAAAAA0DgAAEkOAAAQAAAAJgAAAAgAAAD//////////w=="/>
              </a:ext>
            </a:extLst>
          </p:cNvPicPr>
          <p:nvPr/>
        </p:nvPicPr>
        <p:blipFill>
          <a:blip r:embed="rId3"/>
          <a:srcRect l="0" t="0" r="6540" b="20590"/>
          <a:stretch>
            <a:fillRect/>
          </a:stretch>
        </p:blipFill>
        <p:spPr>
          <a:xfrm rot="10800000" flipH="1">
            <a:off x="4721225"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J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AAAAB9DAAA6g4AAKQfAAAQAAAAJgAAAAgAAAD//////////w=="/>
              </a:ext>
            </a:extLst>
          </p:cNvPicPr>
          <p:nvPr/>
        </p:nvPicPr>
        <p:blipFill>
          <a:blip r:embed="rId3"/>
          <a:srcRect l="0" t="0" r="35540" b="17110"/>
          <a:stretch>
            <a:fillRect/>
          </a:stretch>
        </p:blipFill>
        <p:spPr>
          <a:xfrm rot="5400000">
            <a:off x="-344170" y="2374265"/>
            <a:ext cx="3113405" cy="2424430"/>
          </a:xfrm>
          <a:prstGeom prst="rect">
            <a:avLst/>
          </a:prstGeom>
          <a:noFill/>
          <a:ln>
            <a:noFill/>
          </a:ln>
          <a:effectLst/>
        </p:spPr>
      </p:pic>
      <p:sp>
        <p:nvSpPr>
          <p:cNvPr id="4" name="Google Shape;371;p41"/>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kD6Q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fAcAALEFAADEMAAAJxUAABAAAAAmAAAACAAAAP//////////"/>
              </a:ext>
            </a:extLst>
          </p:cNvSpPr>
          <p:nvPr/>
        </p:nvSpPr>
        <p:spPr>
          <a:xfrm>
            <a:off x="1216660" y="925195"/>
            <a:ext cx="6710680" cy="2513330"/>
          </a:xfrm>
          <a:prstGeom prst="roundRect">
            <a:avLst>
              <a:gd name="adj" fmla="val 8278"/>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72;p41"/>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fAcAADMWAADEMAAA8xkAABAAAAAmAAAACAAAAP//////////"/>
              </a:ext>
            </a:extLst>
          </p:cNvSpPr>
          <p:nvPr/>
        </p:nvSpPr>
        <p:spPr>
          <a:xfrm>
            <a:off x="1216660" y="3608705"/>
            <a:ext cx="6710680" cy="609600"/>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73;p41"/>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PihyDf///wgAAAAAAAAAAAAAAAAAAAAAAAAAAAAAAAAAAAAAeAAAAAEAAABAAAAAAAAAAAAAAAB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ihyBv///wEAAAAAAAAAAAAAAAAAAAAAAAAAAAAAAAAAAAAAAAAAAB4PPwJ/f38A+DeXA8zMzADAwP8Af39/AAAAAAAAAAAAAAAAAAAAAAAAAAAAIQAAABgAAAAUAAAAyw0AADAKAAD8FAAAYREAABAAAAAmAAAACAAAAP//////////"/>
              </a:ext>
            </a:extLst>
          </p:cNvSpPr>
          <p:nvPr/>
        </p:nvSpPr>
        <p:spPr>
          <a:xfrm>
            <a:off x="2242185" y="1656080"/>
            <a:ext cx="1169035" cy="1169035"/>
          </a:xfrm>
          <a:prstGeom prst="roundRect">
            <a:avLst>
              <a:gd name="adj" fmla="val 8278"/>
            </a:avLst>
          </a:pr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374;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gxYAAI0IAABAKwAAVhIAABAAAAAmAAAACAAAAD0wAAAAAAAA"/>
              </a:ext>
            </a:extLst>
          </p:cNvSpPr>
          <p:nvPr>
            <p:ph type="title"/>
          </p:nvPr>
        </p:nvSpPr>
        <p:spPr>
          <a:xfrm>
            <a:off x="3659505" y="1390015"/>
            <a:ext cx="3371215" cy="1590675"/>
          </a:xfrm>
        </p:spPr>
        <p:txBody>
          <a:bodyPr vert="horz" wrap="square" lIns="91440" tIns="91440" rIns="91440" bIns="91440" numCol="1" spcCol="215900" anchor="ctr">
            <a:prstTxWarp prst="textNoShape">
              <a:avLst/>
            </a:prstTxWarp>
          </a:bodyPr>
          <a:lstStyle/>
          <a:p>
            <a:pPr marL="0" indent="0" algn="l">
              <a:spcBef>
                <a:spcPts val="0"/>
              </a:spcBef>
              <a:spcAft>
                <a:spcPts val="0"/>
              </a:spcAft>
              <a:buNone/>
            </a:pPr>
            <a:r>
              <a:rPr lang="en-us" sz="4400" cap="none">
                <a:solidFill>
                  <a:srgbClr val="FED8EB"/>
                </a:solidFill>
              </a:rPr>
              <a:t>ALGORITHM </a:t>
            </a:r>
            <a:endParaRPr sz="4400" cap="none">
              <a:solidFill>
                <a:srgbClr val="FED8EB"/>
              </a:solidFill>
            </a:endParaRPr>
          </a:p>
        </p:txBody>
      </p:sp>
      <p:sp>
        <p:nvSpPr>
          <p:cNvPr id="8" name="Google Shape;375;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lg0AABILAADGFAAAshAAABAAAAAmAAAACAAAAD0wAAAAAAAA"/>
              </a:ext>
            </a:extLst>
          </p:cNvSpPr>
          <p:nvPr>
            <p:ph type="title"/>
          </p:nvPr>
        </p:nvSpPr>
        <p:spPr>
          <a:xfrm>
            <a:off x="2208530" y="1799590"/>
            <a:ext cx="1168400" cy="914400"/>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02</a:t>
            </a:r>
          </a:p>
        </p:txBody>
      </p:sp>
      <p:sp>
        <p:nvSpPr>
          <p:cNvPr id="9" name="Google Shape;376;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EATf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fAcAALwWAADEMAAAaRkAABAAAAAmAAAACAAAADwwAAAAAAAA"/>
              </a:ext>
            </a:extLst>
          </p:cNvSpPr>
          <p:nvPr>
            <p:ph type="subTitle" idx="1"/>
          </p:nvPr>
        </p:nvSpPr>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fr-fr" b="1" cap="none"/>
              <a:t>SECANT METHOD : </a:t>
            </a:r>
            <a:r>
              <a:rPr lang="fr-fr" cap="none">
                <a:solidFill>
                  <a:srgbClr val="94F9FE"/>
                </a:solidFill>
              </a:rPr>
              <a:t>FLOWCHART , EXPLANATION , CODE</a:t>
            </a:r>
            <a:endParaRPr cap="none">
              <a:solidFill>
                <a:srgbClr val="94F9FE"/>
              </a:solidFill>
            </a:endParaRPr>
          </a:p>
        </p:txBody>
      </p:sp>
      <p:cxnSp>
        <p:nvCxnSpPr>
          <p:cNvPr id="10"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9R0AAOL5//+5KQAApwUAABAAAAAmAAAACAAAAP//////////"/>
              </a:ext>
            </a:extLst>
          </p:cNvCxnSpPr>
          <p:nvPr/>
        </p:nvCxnSpPr>
        <p:spPr>
          <a:xfrm flipV="1">
            <a:off x="4869815" y="-994410"/>
            <a:ext cx="1912620" cy="1913255"/>
          </a:xfrm>
          <a:prstGeom prst="straightConnector1">
            <a:avLst/>
          </a:prstGeom>
          <a:noFill/>
          <a:ln w="9525" cap="flat" cmpd="sng" algn="ctr">
            <a:solidFill>
              <a:schemeClr val="bg1"/>
            </a:solidFill>
            <a:prstDash val="solid"/>
            <a:headEnd type="none"/>
            <a:tailEnd type="none"/>
          </a:ln>
          <a:effectLst/>
        </p:spPr>
      </p:cxnSp>
      <p:cxnSp>
        <p:nvCxnSpPr>
          <p:cNvPr id="11"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mf7//3b///+/CgAAnAsAABAAAAAmAAAACAAAAP//////////"/>
              </a:ext>
            </a:extLst>
          </p:cNvCxnSpPr>
          <p:nvPr/>
        </p:nvCxnSpPr>
        <p:spPr>
          <a:xfrm flipV="1">
            <a:off x="-227965" y="-87630"/>
            <a:ext cx="1974850" cy="1974850"/>
          </a:xfrm>
          <a:prstGeom prst="straightConnector1">
            <a:avLst/>
          </a:prstGeom>
          <a:noFill/>
          <a:ln w="9525" cap="flat" cmpd="sng" algn="ctr">
            <a:solidFill>
              <a:schemeClr val="bg1"/>
            </a:solidFill>
            <a:prstDash val="solid"/>
            <a:headEnd type="none"/>
            <a:tailEnd type="none"/>
          </a:ln>
          <a:effectLst/>
        </p:spPr>
      </p:cxnSp>
      <p:pic>
        <p:nvPicPr>
          <p:cNvPr id="12" name="Image 1"/>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BJN3e/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N0MAAAKCQAANBAAABoLAAAQAAAAJgAAAAgAAAD//////////w=="/>
              </a:ext>
            </a:extLst>
          </p:cNvPicPr>
          <p:nvPr/>
        </p:nvPicPr>
        <p:blipFill>
          <a:blip r:embed="rId4"/>
          <a:stretch>
            <a:fillRect/>
          </a:stretch>
        </p:blipFill>
        <p:spPr>
          <a:xfrm>
            <a:off x="2091055" y="1469390"/>
            <a:ext cx="542925" cy="335280"/>
          </a:xfrm>
          <a:prstGeom prst="rect">
            <a:avLst/>
          </a:prstGeom>
          <a:noFill/>
          <a:ln>
            <a:noFill/>
          </a:ln>
          <a:effectLst/>
        </p:spPr>
      </p:pic>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11.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E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372;p41"/>
          <p:cNvSpPr>
            <a:extLst>
              <a:ext uri="smNativeData">
                <pr:smNativeData xmlns:pr="smNativeData" xmlns="smNativeData" val="SMDATA_15_DnsnZxMAAAAlAAAAZQAAAA0AAAAAkAAAAJAAAACQAAAAkAAAAAAAAAABAAAAAAAAAAEAAABQAAAAfCx96IL6xj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BAA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CwMAAJEHAAB4NAAAoh0AABAAAAAmAAAACAAAAP//////////"/>
              </a:ext>
            </a:extLst>
          </p:cNvSpPr>
          <p:nvPr/>
        </p:nvSpPr>
        <p:spPr>
          <a:xfrm>
            <a:off x="494665" y="1229995"/>
            <a:ext cx="8034655" cy="3587115"/>
          </a:xfrm>
          <a:prstGeom prst="roundRect">
            <a:avLst>
              <a:gd name="adj" fmla="val 8976"/>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81;p42"/>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KABoA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NoCAADkNAAAmgYAABAAAAAmAAAACAAAAP//////////"/>
              </a:ext>
            </a:extLst>
          </p:cNvSpPr>
          <p:nvPr/>
        </p:nvSpPr>
        <p:spPr>
          <a:xfrm>
            <a:off x="546100" y="463550"/>
            <a:ext cx="8051800" cy="609600"/>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83;p4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HE/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bgQAAFIDAADSMwAAIgYAABAAAAAmAAAACAAAADwwAAAAAAAA"/>
              </a:ext>
            </a:extLst>
          </p:cNvSpPr>
          <p:nvPr>
            <p:ph type="title"/>
          </p:nvPr>
        </p:nvSpPr>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sz="3600" cap="none">
                <a:solidFill>
                  <a:srgbClr val="FED8EB"/>
                </a:solidFill>
              </a:rPr>
              <a:t>ALGORITHM</a:t>
            </a:r>
            <a:endParaRPr cap="none">
              <a:solidFill>
                <a:srgbClr val="FED8EB"/>
              </a:solidFill>
            </a:endParaRPr>
          </a:p>
        </p:txBody>
      </p:sp>
      <p:sp>
        <p:nvSpPr>
          <p:cNvPr id="7" name="Google Shape;382;p4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E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XAMAAK4HAAB4NAAAAB0AABAAAAAmAAAACAAAAD0wAAAAAAAA"/>
              </a:ext>
            </a:extLst>
          </p:cNvSpPr>
          <p:nvPr>
            <p:ph type="body" idx="1"/>
          </p:nvPr>
        </p:nvSpPr>
        <p:spPr>
          <a:xfrm>
            <a:off x="546100" y="1248410"/>
            <a:ext cx="7983220" cy="3465830"/>
          </a:xfrm>
        </p:spPr>
        <p:txBody>
          <a:bodyPr vert="horz" wrap="square" lIns="91440" tIns="91440" rIns="91440" bIns="91440" numCol="1" spcCol="215900" anchor="ctr">
            <a:prstTxWarp prst="textNoShape">
              <a:avLst/>
            </a:prstTxWarp>
          </a:bodyPr>
          <a:lstStyle/>
          <a:p>
            <a:pPr marL="0" indent="0" algn="l">
              <a:spcBef>
                <a:spcPts val="0"/>
              </a:spcBef>
              <a:spcAft>
                <a:spcPts val="0"/>
              </a:spcAft>
              <a:buNone/>
            </a:pPr>
            <a:r>
              <a:rPr lang="en-gb" sz="1400" b="1" u="sng" cap="none">
                <a:solidFill>
                  <a:srgbClr val="FFC000"/>
                </a:solidFill>
              </a:rPr>
              <a:t>      1_ FLOWCHART :</a:t>
            </a:r>
            <a:endParaRPr lang="en-gb" sz="1400" b="1" u="sng" cap="none">
              <a:solidFill>
                <a:srgbClr val="FFC000"/>
              </a:solidFill>
            </a:endParaRPr>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endParaRPr lang="en-gb" sz="1200" cap="none"/>
          </a:p>
          <a:p>
            <a:pPr marL="0" indent="0" algn="l">
              <a:spcBef>
                <a:spcPts val="0"/>
              </a:spcBef>
              <a:spcAft>
                <a:spcPts val="0"/>
              </a:spcAft>
              <a:buNone/>
            </a:pPr>
            <a:r>
              <a:rPr lang="en-gb" sz="1200" cap="none"/>
              <a:t> </a:t>
            </a:r>
            <a:endParaRPr lang="en-gb" sz="1200" cap="none"/>
          </a:p>
        </p:txBody>
      </p:sp>
      <p:cxnSp>
        <p:nvCxnSpPr>
          <p:cNvPr id="8"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yAAAOL5//+5KQAAzQIAABAAAAAmAAAACAAAAP//////////"/>
              </a:ext>
            </a:extLst>
          </p:cNvCxnSpPr>
          <p:nvPr/>
        </p:nvCxnSpPr>
        <p:spPr>
          <a:xfrm flipV="1">
            <a:off x="5333365" y="-994410"/>
            <a:ext cx="1449070" cy="1449705"/>
          </a:xfrm>
          <a:prstGeom prst="straightConnector1">
            <a:avLst/>
          </a:prstGeom>
          <a:noFill/>
          <a:ln w="9525" cap="flat" cmpd="sng" algn="ctr">
            <a:solidFill>
              <a:schemeClr val="bg1"/>
            </a:solidFill>
            <a:prstDash val="solid"/>
            <a:headEnd type="none"/>
            <a:tailEnd type="none"/>
          </a:ln>
          <a:effectLst/>
        </p:spPr>
      </p:cxnSp>
      <p:cxnSp>
        <p:nvCxnSpPr>
          <p:cNvPr id="9"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LP///0r+//+bCAAAuQcAABAAAAAmAAAACAAAAP//////////"/>
              </a:ext>
            </a:extLst>
          </p:cNvCxnSpPr>
          <p:nvPr/>
        </p:nvCxnSpPr>
        <p:spPr>
          <a:xfrm flipV="1">
            <a:off x="-134620" y="-278130"/>
            <a:ext cx="1533525" cy="1533525"/>
          </a:xfrm>
          <a:prstGeom prst="straightConnector1">
            <a:avLst/>
          </a:prstGeom>
          <a:noFill/>
          <a:ln w="9525" cap="flat" cmpd="sng" algn="ctr">
            <a:solidFill>
              <a:schemeClr val="bg1"/>
            </a:solidFill>
            <a:prstDash val="solid"/>
            <a:headEnd type="none"/>
            <a:tailEnd type="none"/>
          </a:ln>
          <a:effectLst/>
        </p:spPr>
      </p:cxnSp>
      <p:sp>
        <p:nvSpPr>
          <p:cNvPr id="10" name="Rectangle 9"/>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Pzf/N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8QMAAIkIAADSMwAA1BwAABAAAAAmAAAACAAAAP//////////"/>
              </a:ext>
            </a:extLst>
          </p:cNvSpPr>
          <p:nvPr/>
        </p:nvSpPr>
        <p:spPr>
          <a:xfrm>
            <a:off x="640715" y="1387475"/>
            <a:ext cx="7783195" cy="3298825"/>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1" name="Rectangle 2"/>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EAAAAAAAAALxxcDP///wgAAAAAAAAAAAAAAAAAAAAAAAAAAAAAAAAAAAAAZAAAAAEAAABAAAAAAAAAAAAAAAAAAAAAAAAAAAAAAAAAAAAAAAAAAAAAAAAAAAAAAAAAAAAAAAAAAAAAAAAAAAAAAAAAAAAAAAAAAAAAAAAAAAAAAAAAAAAAAAAAAAAAFAAAADwAAAABAAAAAAAAAP///w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PpA+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B/f38A+DeXA8zMzADAwP8Af39/AAAAAAAAAAAAAAAAAAAAAAAAAAAAIQAAABgAAAAUAAAAJREAAGoKAABpGwAAfwwAABAAAAAmAAAACAAAAP//////////"/>
              </a:ext>
            </a:extLst>
          </p:cNvSpPr>
          <p:nvPr/>
        </p:nvSpPr>
        <p:spPr>
          <a:xfrm>
            <a:off x="2787015" y="1692910"/>
            <a:ext cx="1668780" cy="338455"/>
          </a:xfrm>
          <a:prstGeom prst="rect">
            <a:avLst/>
          </a:prstGeom>
          <a:solidFill>
            <a:schemeClr val="accent1"/>
          </a:solidFill>
          <a:ln w="25400" cap="flat" cmpd="sng" algn="ctr">
            <a:solidFill>
              <a:srgbClr val="FFFFFF"/>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2" name="Rectangle 11"/>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E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PpA+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WQUAAH8NAACdDwAAXA8AABAAAAAmAAAACAAAAP//////////"/>
              </a:ext>
            </a:extLst>
          </p:cNvSpPr>
          <p:nvPr/>
        </p:nvSpPr>
        <p:spPr>
          <a:xfrm>
            <a:off x="869315" y="2193925"/>
            <a:ext cx="1668780" cy="302895"/>
          </a:xfrm>
          <a:prstGeom prst="rect">
            <a:avLst/>
          </a:prstGeom>
          <a:solidFill>
            <a:schemeClr val="accent1"/>
          </a:solid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3" name="Organigramme : Décision 3"/>
          <p:cNvSpPr>
            <a:extLst>
              <a:ext uri="smNativeData">
                <pr:smNativeData xmlns:pr="smNativeData" xmlns="smNativeData" val="SMDATA_15_DnsnZxMAAAAlAAAALgEAAA0AAAAAkAAAAEgAAACQAAAASAAAAAAAAAABAAAAAAAAAAEAAABQAAAAAAAAAAAA4D8AAAAAAADgPwAAAAAAAOA/AAAAAAAA4D8AAAAAAADgPwAAAAAAAOA/AAAAAAAA4D8AAAAAAADgPwAAAAAAAOA/AAAAAAAA4D8CAAAAjAAAAAE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kD6Q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igUAAI8QAAAbDwAAERQAABAAAAAmAAAACAAAAP//////////"/>
              </a:ext>
            </a:extLst>
          </p:cNvSpPr>
          <p:nvPr/>
        </p:nvSpPr>
        <p:spPr>
          <a:xfrm>
            <a:off x="900430" y="2691765"/>
            <a:ext cx="1555115" cy="570230"/>
          </a:xfrm>
          <a:prstGeom prst="flowChartDecision">
            <a:avLst/>
          </a:prstGeom>
          <a:solidFill>
            <a:schemeClr val="accent1"/>
          </a:solid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4" name="Rectangle 13"/>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E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dBIAAA0UAAC4HAAAQRYAABAAAAAmAAAACAAAAP//////////"/>
              </a:ext>
            </a:extLst>
          </p:cNvSpPr>
          <p:nvPr/>
        </p:nvSpPr>
        <p:spPr>
          <a:xfrm>
            <a:off x="2999740" y="3259455"/>
            <a:ext cx="1668780" cy="358140"/>
          </a:xfrm>
          <a:prstGeom prst="rect">
            <a:avLst/>
          </a:prstGeom>
          <a:solidFill>
            <a:schemeClr val="accent1"/>
          </a:solid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5" name="Rectangle 14"/>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E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bRIAAPcQAACHHAAA6xIAABAAAAAmAAAACAAAAP//////////"/>
              </a:ext>
            </a:extLst>
          </p:cNvSpPr>
          <p:nvPr/>
        </p:nvSpPr>
        <p:spPr>
          <a:xfrm>
            <a:off x="2995295" y="2757805"/>
            <a:ext cx="1642110" cy="317500"/>
          </a:xfrm>
          <a:prstGeom prst="rect">
            <a:avLst/>
          </a:prstGeom>
          <a:solidFill>
            <a:schemeClr val="accent1"/>
          </a:solid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6" name="Organigramme : Décision 16"/>
          <p:cNvSpPr>
            <a:extLst>
              <a:ext uri="smNativeData">
                <pr:smNativeData xmlns:pr="smNativeData" xmlns="smNativeData" val="SMDATA_15_DnsnZxMAAAAlAAAALgEAAA0AAAAAkAAAAEgAAACQAAAASAAAAAAAAAABAAAAAAAAAAEAAABQAAAAAAAAAAAA4D8AAAAAAADgPwAAAAAAAOA/AAAAAAAA4D8AAAAAAADgPwAAAAAAAOA/AAAAAAAA4D8AAAAAAADgPwAAAAAAAOA/AAAAAAAA4D8CAAAAjAAAAAE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exIAABgYAACHHAAAmhsAABAAAAAmAAAACAAAAP//////////"/>
              </a:ext>
            </a:extLst>
          </p:cNvSpPr>
          <p:nvPr/>
        </p:nvSpPr>
        <p:spPr>
          <a:xfrm>
            <a:off x="3004185" y="3916680"/>
            <a:ext cx="1633220" cy="570230"/>
          </a:xfrm>
          <a:prstGeom prst="flowChartDecision">
            <a:avLst/>
          </a:prstGeom>
          <a:solidFill>
            <a:schemeClr val="accent1"/>
          </a:solid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7" name="Rectangle 17"/>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tR8AACcZAABfKgAAMBsAABAAAAAmAAAACAAAAP//////////"/>
              </a:ext>
            </a:extLst>
          </p:cNvSpPr>
          <p:nvPr/>
        </p:nvSpPr>
        <p:spPr>
          <a:xfrm>
            <a:off x="5154295" y="4088765"/>
            <a:ext cx="1733550" cy="330835"/>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cxnSp>
        <p:nvCxnSpPr>
          <p:cNvPr id="18" name="Connecteur droit avec flèche 29"/>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P7Y6wAPAAAAAQAAABQAAAAUAAAAFAAAAAEAAAAAAAAAZAAAAGQAAAAC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kD6Q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P///wEAAAAAAAAAAAAAAAAAAAAAAAAAAAAAAAAAAAAAAAAAAP7Y6wB/f38A+DeXA8zMzADAwP8Af39/AAAAAAAAAAAAAAAAAAAAAAAAAAAAIQAAABgAAAAUAAAARQoAAHMPAABTCgAAehAAABAAAAAmAAAACAAAAP//////////"/>
              </a:ext>
            </a:extLst>
          </p:cNvCxnSpPr>
          <p:nvPr/>
        </p:nvCxnSpPr>
        <p:spPr>
          <a:xfrm flipH="1">
            <a:off x="1669415" y="2511425"/>
            <a:ext cx="8890" cy="167005"/>
          </a:xfrm>
          <a:prstGeom prst="straightConnector1">
            <a:avLst/>
          </a:prstGeom>
          <a:noFill/>
          <a:ln w="9525" cap="flat" cmpd="sng" algn="ctr">
            <a:solidFill>
              <a:srgbClr val="FED8EB"/>
            </a:solidFill>
            <a:prstDash val="solid"/>
            <a:headEnd type="none"/>
            <a:tailEnd type="triangle" w="med" len="med"/>
          </a:ln>
          <a:effectLst/>
        </p:spPr>
      </p:cxnSp>
      <p:cxnSp>
        <p:nvCxnSpPr>
          <p:cNvPr id="19" name="Connecteur droit avec flèche 31"/>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P7Y6wAPAAAAAQAAABQAAAAUAAAAFAAAAAEAAAAAAAAAZAAAAGQAAAAC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PpA+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P///wEAAAAAAAAAAAAAAAAAAAAAAAAAAAAAAAAAAAAAAAAAAP7Y6wB/f38A+DeXA8zMzADAwP8Af39/AAAAAAAAAAAAAAAAAAAAAAAAAAAAIQAAABgAAAAUAAAAgRcAAIYWAACBFwAA4BcAABAAAAAmAAAACAAAAP//////////"/>
              </a:ext>
            </a:extLst>
          </p:cNvCxnSpPr>
          <p:nvPr/>
        </p:nvCxnSpPr>
        <p:spPr>
          <a:xfrm flipH="1">
            <a:off x="3820795" y="3661410"/>
            <a:ext cx="12700" cy="219710"/>
          </a:xfrm>
          <a:prstGeom prst="straightConnector1">
            <a:avLst/>
          </a:prstGeom>
          <a:noFill/>
          <a:ln w="9525" cap="flat" cmpd="sng" algn="ctr">
            <a:solidFill>
              <a:srgbClr val="FED8EB"/>
            </a:solidFill>
            <a:prstDash val="solid"/>
            <a:headEnd type="none"/>
            <a:tailEnd type="triangle" w="med" len="med"/>
          </a:ln>
          <a:effectLst/>
        </p:spPr>
      </p:cxnSp>
      <p:cxnSp>
        <p:nvCxnSpPr>
          <p:cNvPr id="20" name="Connecteur droit avec flèche 34"/>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P7Y6wAPAAAAAQAAABQAAAAUAAAAFAAAAAEAAAAAAAAAZAAAAGQAAAAC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RE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P///wEAAAAAAAAAAAAAAAAAAAAAAAAAAAAAAAAAAAAAAAAAAP7Y6wB/f38A+DeXA8zMzADAwP8Af39/AAAAAAAAAAAAAAAAAAAAAAAAAAAAIQAAABgAAAAUAAAAXhcAAAYTAABrFwAADRQAABAAAAAmAAAACAAAAP//////////"/>
              </a:ext>
            </a:extLst>
          </p:cNvCxnSpPr>
          <p:nvPr/>
        </p:nvCxnSpPr>
        <p:spPr>
          <a:xfrm flipH="1">
            <a:off x="3798570" y="3092450"/>
            <a:ext cx="8255" cy="167005"/>
          </a:xfrm>
          <a:prstGeom prst="straightConnector1">
            <a:avLst/>
          </a:prstGeom>
          <a:noFill/>
          <a:ln w="9525" cap="flat" cmpd="sng" algn="ctr">
            <a:solidFill>
              <a:srgbClr val="FED8EB"/>
            </a:solidFill>
            <a:prstDash val="solid"/>
            <a:headEnd type="none"/>
            <a:tailEnd type="triangle" w="med" len="med"/>
          </a:ln>
          <a:effectLst/>
        </p:spPr>
      </p:cxnSp>
      <p:cxnSp>
        <p:nvCxnSpPr>
          <p:cNvPr id="21" name="Connecteur droit avec flèche 32"/>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P7Y6wAPAAAAAQAAABQAAAAUAAAAFAAAAAEAAAAAAAAAZAAAAGQAAAAC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0ND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P///wEAAAAAAAAAAAAAAAAAAAAAAAAAAAAAAAAAAAAAAAAAAP7Y6wB/f38A+DeXA8zMzADAwP8Af39/AAAAAAAAAAAAAAAAAAAAAAAAAAAAIQAAABgAAAAUAAAAXw8AAFgSAABEEgAAWBIAABAAAAAmAAAACAAAAP//////////"/>
              </a:ext>
            </a:extLst>
          </p:cNvCxnSpPr>
          <p:nvPr/>
        </p:nvCxnSpPr>
        <p:spPr>
          <a:xfrm>
            <a:off x="2498725" y="2981960"/>
            <a:ext cx="470535" cy="12700"/>
          </a:xfrm>
          <a:prstGeom prst="straightConnector1">
            <a:avLst/>
          </a:prstGeom>
          <a:noFill/>
          <a:ln w="9525" cap="flat" cmpd="sng" algn="ctr">
            <a:solidFill>
              <a:srgbClr val="FED8EB"/>
            </a:solidFill>
            <a:prstDash val="solid"/>
            <a:headEnd type="none"/>
            <a:tailEnd type="triangle" w="med" len="med"/>
          </a:ln>
          <a:effectLst/>
        </p:spPr>
      </p:cxnSp>
      <p:cxnSp>
        <p:nvCxnSpPr>
          <p:cNvPr id="22" name="Connecteur droit avec flèche 3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P7Y6wAPAAAAAQAAABQAAAAUAAAAFAAAAAEAAAAAAAAAZAAAAGQAAAAC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4OD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P///wEAAAAAAAAAAAAAAAAAAAAAAAAAAAAAAAAAAAAAAAAAAP7Y6wB/f38A+DeXA8zMzADAwP8Af39/AAAAAAAAAAAAAAAAAAAAAAAAAAAAIQAAABgAAAAUAAAAuBwAAP0ZAACdHwAA/RkAABAAAAAmAAAACAAAAP//////////"/>
              </a:ext>
            </a:extLst>
          </p:cNvCxnSpPr>
          <p:nvPr/>
        </p:nvCxnSpPr>
        <p:spPr>
          <a:xfrm>
            <a:off x="4668520" y="4224655"/>
            <a:ext cx="470535" cy="12700"/>
          </a:xfrm>
          <a:prstGeom prst="straightConnector1">
            <a:avLst/>
          </a:prstGeom>
          <a:noFill/>
          <a:ln w="9525" cap="flat" cmpd="sng" algn="ctr">
            <a:solidFill>
              <a:srgbClr val="FED8EB"/>
            </a:solidFill>
            <a:prstDash val="solid"/>
            <a:headEnd type="none"/>
            <a:tailEnd type="triangle" w="med" len="med"/>
          </a:ln>
          <a:effectLst/>
        </p:spPr>
      </p:cxnSp>
      <p:sp>
        <p:nvSpPr>
          <p:cNvPr id="23" name="ZoneTexte 35"/>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RE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rxEAAFQKAABcGwAAmgwAABAgAAAmAAAACAAAAP//////////"/>
              </a:ext>
            </a:extLst>
          </p:cNvSpPr>
          <p:nvPr/>
        </p:nvSpPr>
        <p:spPr>
          <a:xfrm>
            <a:off x="2874645" y="1678940"/>
            <a:ext cx="1572895" cy="369570"/>
          </a:xfrm>
          <a:prstGeom prst="rect">
            <a:avLst/>
          </a:prstGeom>
          <a:noFill/>
          <a:ln>
            <a:noFill/>
          </a:ln>
          <a:effectLst/>
        </p:spPr>
        <p:txBody>
          <a:bodyPr vert="horz" wrap="square" lIns="91440" tIns="45720" rIns="91440" bIns="45720" numCol="1" spcCol="215900" anchor="t"/>
          <a:lstStyle/>
          <a:p>
            <a:pPr/>
            <a:r>
              <a:rPr lang="fr-fr" sz="900" cap="none">
                <a:solidFill>
                  <a:schemeClr val="bg1"/>
                </a:solidFill>
              </a:rPr>
              <a:t>Choosing x1,x2,max I,E_0 ,var xnew</a:t>
            </a:r>
            <a:endParaRPr lang="fr-fr" sz="900" cap="none">
              <a:solidFill>
                <a:schemeClr val="bg1"/>
              </a:solidFill>
            </a:endParaRPr>
          </a:p>
        </p:txBody>
      </p:sp>
      <p:sp>
        <p:nvSpPr>
          <p:cNvPr id="24" name="ZoneTexte 36"/>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AQE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egUAAIwNAABlDwAAcQ8AABAgAAAmAAAACAAAAP//////////"/>
              </a:ext>
            </a:extLst>
          </p:cNvSpPr>
          <p:nvPr/>
        </p:nvSpPr>
        <p:spPr>
          <a:xfrm>
            <a:off x="890270" y="2202180"/>
            <a:ext cx="1612265" cy="307975"/>
          </a:xfrm>
          <a:prstGeom prst="rect">
            <a:avLst/>
          </a:prstGeom>
          <a:noFill/>
          <a:ln>
            <a:noFill/>
          </a:ln>
          <a:effectLst/>
        </p:spPr>
        <p:txBody>
          <a:bodyPr vert="horz" wrap="square" lIns="91440" tIns="45720" rIns="91440" bIns="45720" numCol="1" spcCol="215900" anchor="t"/>
          <a:lstStyle/>
          <a:p>
            <a:pPr algn="ctr"/>
            <a:r>
              <a:rPr lang="fr-fr" cap="none">
                <a:solidFill>
                  <a:schemeClr val="bg1"/>
                </a:solidFill>
              </a:rPr>
              <a:t>I=0 ; I=I+1</a:t>
            </a:r>
            <a:endParaRPr lang="fr-fr" cap="none">
              <a:solidFill>
                <a:schemeClr val="bg1"/>
              </a:solidFill>
            </a:endParaRPr>
          </a:p>
        </p:txBody>
      </p:sp>
      <p:sp>
        <p:nvSpPr>
          <p:cNvPr id="25" name="ZoneTexte 37"/>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0ND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BRMAADARAADXGwAAsxIAABAgAAAmAAAACAAAAP//////////"/>
              </a:ext>
            </a:extLst>
          </p:cNvSpPr>
          <p:nvPr/>
        </p:nvSpPr>
        <p:spPr>
          <a:xfrm>
            <a:off x="3091815" y="2794000"/>
            <a:ext cx="1433830" cy="245745"/>
          </a:xfrm>
          <a:prstGeom prst="rect">
            <a:avLst/>
          </a:prstGeom>
          <a:noFill/>
          <a:ln>
            <a:noFill/>
          </a:ln>
          <a:effectLst/>
        </p:spPr>
        <p:txBody>
          <a:bodyPr vert="horz" wrap="square" lIns="91440" tIns="45720" rIns="91440" bIns="45720" numCol="1" spcCol="215900" anchor="t"/>
          <a:lstStyle/>
          <a:p>
            <a:pPr/>
            <a:r>
              <a:rPr lang="fr-fr" sz="1000" cap="none">
                <a:solidFill>
                  <a:schemeClr val="bg1"/>
                </a:solidFill>
              </a:rPr>
              <a:t>Calculate f(x1),f(x2)</a:t>
            </a:r>
            <a:endParaRPr lang="fr-fr" sz="1000" cap="none">
              <a:solidFill>
                <a:schemeClr val="bg1"/>
              </a:solidFill>
            </a:endParaRPr>
          </a:p>
        </p:txBody>
      </p:sp>
      <p:sp>
        <p:nvSpPr>
          <p:cNvPr id="26" name="ZoneTexte 39"/>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RBIAAAAUAABRHgAAdhYAABAgAAAmAAAACAAAAP//////////"/>
              </a:ext>
            </a:extLst>
          </p:cNvSpPr>
          <p:nvPr/>
        </p:nvSpPr>
        <p:spPr>
          <a:xfrm>
            <a:off x="2969260" y="3251200"/>
            <a:ext cx="1958975" cy="400050"/>
          </a:xfrm>
          <a:prstGeom prst="rect">
            <a:avLst/>
          </a:prstGeom>
          <a:noFill/>
          <a:ln>
            <a:noFill/>
          </a:ln>
          <a:effectLst/>
        </p:spPr>
        <p:txBody>
          <a:bodyPr vert="horz" wrap="square" lIns="91440" tIns="45720" rIns="91440" bIns="45720" numCol="1" spcCol="215900" anchor="t"/>
          <a:lstStyle/>
          <a:p>
            <a:pPr/>
            <a:r>
              <a:rPr lang="fr-fr" sz="1000" cap="none">
                <a:solidFill>
                  <a:schemeClr val="bg1"/>
                </a:solidFill>
              </a:rPr>
              <a:t>xNew =x1(f(x1)f(x-x0)/(f(x1)-f(x0))</a:t>
            </a:r>
            <a:endParaRPr lang="fr-fr" sz="1000" cap="none">
              <a:solidFill>
                <a:schemeClr val="bg1"/>
              </a:solidFill>
            </a:endParaRPr>
          </a:p>
        </p:txBody>
      </p:sp>
      <p:sp>
        <p:nvSpPr>
          <p:cNvPr id="27" name="ZoneTexte 40"/>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zW6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OiAAAF4ZAAAkKgAA+hoAABAgAAAmAAAACAAAAP//////////"/>
              </a:ext>
            </a:extLst>
          </p:cNvSpPr>
          <p:nvPr/>
        </p:nvSpPr>
        <p:spPr>
          <a:xfrm>
            <a:off x="5238750" y="4123690"/>
            <a:ext cx="1611630" cy="261620"/>
          </a:xfrm>
          <a:prstGeom prst="rect">
            <a:avLst/>
          </a:prstGeom>
          <a:noFill/>
          <a:ln>
            <a:noFill/>
          </a:ln>
          <a:effectLst/>
        </p:spPr>
        <p:txBody>
          <a:bodyPr vert="horz" wrap="square" lIns="91440" tIns="45720" rIns="91440" bIns="45720" numCol="1" spcCol="215900" anchor="t"/>
          <a:lstStyle/>
          <a:p>
            <a:pPr/>
            <a:r>
              <a:rPr lang="fr-fr" sz="1100" cap="none">
                <a:solidFill>
                  <a:schemeClr val="bg1"/>
                </a:solidFill>
              </a:rPr>
              <a:t>The new root is xnew</a:t>
            </a:r>
            <a:endParaRPr lang="fr-fr" sz="1100" cap="none">
              <a:solidFill>
                <a:schemeClr val="bg1"/>
              </a:solidFill>
            </a:endParaRPr>
          </a:p>
        </p:txBody>
      </p:sp>
      <p:sp>
        <p:nvSpPr>
          <p:cNvPr id="28" name="ZoneTexte 41"/>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zW6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hwcAAEoRAABZDQAALxMAABAgAAAmAAAACAAAAP//////////"/>
              </a:ext>
            </a:extLst>
          </p:cNvSpPr>
          <p:nvPr/>
        </p:nvSpPr>
        <p:spPr>
          <a:xfrm>
            <a:off x="1223645" y="2810510"/>
            <a:ext cx="946150" cy="307975"/>
          </a:xfrm>
          <a:prstGeom prst="rect">
            <a:avLst/>
          </a:prstGeom>
          <a:noFill/>
          <a:ln>
            <a:noFill/>
          </a:ln>
          <a:effectLst/>
        </p:spPr>
        <p:txBody>
          <a:bodyPr vert="horz" wrap="square" lIns="91440" tIns="45720" rIns="91440" bIns="45720" numCol="1" spcCol="215900" anchor="t"/>
          <a:lstStyle/>
          <a:p>
            <a:pPr/>
            <a:r>
              <a:rPr lang="fr-fr" cap="none">
                <a:solidFill>
                  <a:schemeClr val="bg1"/>
                </a:solidFill>
              </a:rPr>
              <a:t>I&lt;= max I</a:t>
            </a:r>
            <a:endParaRPr lang="fr-fr" cap="none">
              <a:solidFill>
                <a:schemeClr val="bg1"/>
              </a:solidFill>
            </a:endParaRPr>
          </a:p>
        </p:txBody>
      </p:sp>
      <p:sp>
        <p:nvSpPr>
          <p:cNvPr id="29" name="ZoneTexte 42"/>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zW6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hBQAAAsZAABcGwAAdxoAABAgAAAmAAAACAAAAP//////////"/>
              </a:ext>
            </a:extLst>
          </p:cNvSpPr>
          <p:nvPr/>
        </p:nvSpPr>
        <p:spPr>
          <a:xfrm>
            <a:off x="3335020" y="4070985"/>
            <a:ext cx="1112520" cy="231140"/>
          </a:xfrm>
          <a:prstGeom prst="rect">
            <a:avLst/>
          </a:prstGeom>
          <a:noFill/>
          <a:ln>
            <a:noFill/>
          </a:ln>
          <a:effectLst/>
        </p:spPr>
        <p:txBody>
          <a:bodyPr vert="horz" wrap="square" lIns="91440" tIns="45720" rIns="91440" bIns="45720" numCol="1" spcCol="215900" anchor="t"/>
          <a:lstStyle/>
          <a:p>
            <a:pPr/>
            <a:r>
              <a:rPr lang="fr-fr" sz="800" cap="none">
                <a:solidFill>
                  <a:schemeClr val="bg1"/>
                </a:solidFill>
              </a:rPr>
              <a:t>F(xnew) - </a:t>
            </a:r>
            <a:r>
              <a:rPr lang="fr-fr" sz="900" cap="none">
                <a:solidFill>
                  <a:schemeClr val="bg1"/>
                </a:solidFill>
              </a:rPr>
              <a:t>E_0=0</a:t>
            </a:r>
            <a:endParaRPr lang="fr-fr" sz="800" cap="none">
              <a:solidFill>
                <a:schemeClr val="bg1"/>
              </a:solidFill>
            </a:endParaRPr>
          </a:p>
        </p:txBody>
      </p:sp>
      <p:sp>
        <p:nvSpPr>
          <p:cNvPr id="30" name="ZoneTexte 43"/>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zW6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7g4AAOgPAADsEQAAzBEAABAgAAAmAAAACAAAAP//////////"/>
              </a:ext>
            </a:extLst>
          </p:cNvSpPr>
          <p:nvPr/>
        </p:nvSpPr>
        <p:spPr>
          <a:xfrm>
            <a:off x="2426970" y="2585720"/>
            <a:ext cx="486410" cy="307340"/>
          </a:xfrm>
          <a:prstGeom prst="rect">
            <a:avLst/>
          </a:prstGeom>
          <a:noFill/>
          <a:ln>
            <a:noFill/>
          </a:ln>
          <a:effectLst/>
        </p:spPr>
        <p:txBody>
          <a:bodyPr vert="horz" wrap="square" lIns="91440" tIns="45720" rIns="91440" bIns="45720" numCol="1" spcCol="215900" anchor="t"/>
          <a:lstStyle/>
          <a:p>
            <a:pPr/>
            <a:r>
              <a:rPr lang="fr-fr" cap="none">
                <a:solidFill>
                  <a:srgbClr val="DBFDFF"/>
                </a:solidFill>
                <a:latin typeface="Adobe Heiti Std R" pitchFamily="0" charset="0"/>
                <a:ea typeface="Adobe Heiti Std R" pitchFamily="0" charset="0"/>
                <a:cs typeface="Arial" pitchFamily="2" charset="0"/>
              </a:rPr>
              <a:t>Yes</a:t>
            </a:r>
            <a:endParaRPr lang="fr-fr" cap="none">
              <a:solidFill>
                <a:srgbClr val="DBFDFF"/>
              </a:solidFill>
              <a:latin typeface="Adobe Heiti Std R" pitchFamily="0" charset="0"/>
              <a:ea typeface="Adobe Heiti Std R" pitchFamily="0" charset="0"/>
              <a:cs typeface="Arial" pitchFamily="2" charset="0"/>
            </a:endParaRPr>
          </a:p>
        </p:txBody>
      </p:sp>
      <p:sp>
        <p:nvSpPr>
          <p:cNvPr id="31" name="ZoneTexte 47"/>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zW6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lxwAACAYAACUHwAA1BkAABAgAAAmAAAACAAAAP//////////"/>
              </a:ext>
            </a:extLst>
          </p:cNvSpPr>
          <p:nvPr/>
        </p:nvSpPr>
        <p:spPr>
          <a:xfrm>
            <a:off x="4647565" y="3921760"/>
            <a:ext cx="485775" cy="276860"/>
          </a:xfrm>
          <a:prstGeom prst="rect">
            <a:avLst/>
          </a:prstGeom>
          <a:noFill/>
          <a:ln>
            <a:noFill/>
          </a:ln>
          <a:effectLst/>
        </p:spPr>
        <p:txBody>
          <a:bodyPr vert="horz" wrap="square" lIns="91440" tIns="45720" rIns="91440" bIns="45720" numCol="1" spcCol="215900" anchor="t"/>
          <a:lstStyle/>
          <a:p>
            <a:pPr/>
            <a:r>
              <a:rPr lang="fr-fr" sz="1200" cap="none">
                <a:solidFill>
                  <a:srgbClr val="DBFDFF"/>
                </a:solidFill>
                <a:latin typeface="Adobe Heiti Std R" pitchFamily="0" charset="0"/>
                <a:ea typeface="Adobe Heiti Std R" pitchFamily="0" charset="0"/>
                <a:cs typeface="Arial" pitchFamily="2" charset="0"/>
              </a:rPr>
              <a:t>Yes</a:t>
            </a:r>
            <a:endParaRPr lang="fr-fr" sz="1200" cap="none">
              <a:solidFill>
                <a:srgbClr val="DBFDFF"/>
              </a:solidFill>
              <a:latin typeface="Adobe Heiti Std R" pitchFamily="0" charset="0"/>
              <a:ea typeface="Adobe Heiti Std R" pitchFamily="0" charset="0"/>
              <a:cs typeface="Arial" pitchFamily="2" charset="0"/>
            </a:endParaRPr>
          </a:p>
        </p:txBody>
      </p:sp>
      <p:cxnSp>
        <p:nvCxnSpPr>
          <p:cNvPr id="32" name="Connecteur droit avec flèche 49"/>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P7Y6wAPAAAAAQAAABQAAAAUAAAAFAAAAAEAAAAAAAAAZAAAAGQAAAAC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P///wEAAAAAAAAAAAAAAAAAAAAAAAAAAAAAAAAAAAAAAAAAAP7Y6wB/f38A+DeXA8zMzADAwP8Af39/AAAAAAAAAAAAAAAAAAAAAAAAAAAAIQAAABgAAAAUAAAA7hAAANkZAABEEgAA2RkAABAAAAAmAAAACAAAAP//////////"/>
              </a:ext>
            </a:extLst>
          </p:cNvCxnSpPr>
          <p:nvPr/>
        </p:nvCxnSpPr>
        <p:spPr>
          <a:xfrm flipH="1">
            <a:off x="2752090" y="4201795"/>
            <a:ext cx="217170" cy="12700"/>
          </a:xfrm>
          <a:prstGeom prst="straightConnector1">
            <a:avLst/>
          </a:prstGeom>
          <a:noFill/>
          <a:ln w="9525" cap="flat" cmpd="sng" algn="ctr">
            <a:solidFill>
              <a:srgbClr val="FED8EB"/>
            </a:solidFill>
            <a:prstDash val="solid"/>
            <a:headEnd type="none"/>
            <a:tailEnd type="triangle" w="med" len="med"/>
          </a:ln>
          <a:effectLst/>
        </p:spPr>
      </p:cxnSp>
      <p:sp>
        <p:nvSpPr>
          <p:cNvPr id="33" name="Rectangle 55"/>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zW6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KQYAAOwYAADTEAAA9hoAABAAAAAmAAAACAAAAP//////////"/>
              </a:ext>
            </a:extLst>
          </p:cNvSpPr>
          <p:nvPr/>
        </p:nvSpPr>
        <p:spPr>
          <a:xfrm>
            <a:off x="1001395" y="4051300"/>
            <a:ext cx="1733550" cy="331470"/>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34" name="ZoneTexte 52"/>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eAYAAAgZAACEEAAAvBoAABAgAAAmAAAACAAAAP//////////"/>
              </a:ext>
            </a:extLst>
          </p:cNvSpPr>
          <p:nvPr/>
        </p:nvSpPr>
        <p:spPr>
          <a:xfrm>
            <a:off x="1051560" y="4069080"/>
            <a:ext cx="1633220" cy="276860"/>
          </a:xfrm>
          <a:prstGeom prst="rect">
            <a:avLst/>
          </a:prstGeom>
          <a:noFill/>
          <a:ln>
            <a:noFill/>
          </a:ln>
          <a:effectLst/>
        </p:spPr>
        <p:txBody>
          <a:bodyPr vert="horz" wrap="square" lIns="91440" tIns="45720" rIns="91440" bIns="45720" numCol="1" spcCol="215900" anchor="t"/>
          <a:lstStyle/>
          <a:p>
            <a:pPr algn="ctr"/>
            <a:r>
              <a:rPr lang="fr-fr" sz="1200" cap="none">
                <a:solidFill>
                  <a:schemeClr val="bg1"/>
                </a:solidFill>
              </a:rPr>
              <a:t>X0=x1 || x1=x0</a:t>
            </a:r>
            <a:endParaRPr lang="fr-fr" sz="1200" cap="none">
              <a:solidFill>
                <a:schemeClr val="bg1"/>
              </a:solidFill>
            </a:endParaRPr>
          </a:p>
        </p:txBody>
      </p:sp>
      <p:cxnSp>
        <p:nvCxnSpPr>
          <p:cNvPr id="35" name="Connecteur en angle 54"/>
          <p:cNvCxnSpPr>
            <a:stCxn id="33" idx="1"/>
            <a:endCxn id="24" idx="1"/>
            <a:extLst>
              <a:ext uri="smNativeData">
                <pr:smNativeData xmlns:pr="smNativeData" xmlns="smNativeData" val="SMDATA_15_DnsnZxMAAAAlAAAADgAAAA0AAAAAkAAAAEgAAACQAAAASAAAAAAAAAAAAAAAAAAAAAEAAABQAAAAH2gFhqxuDEA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P7Y6wAPAAAAAQAAABQAAAAUAAAAFAAAAAEAAAAAAAAAZAAAAGQAAAAC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P///wEAAAAAAAAAAAAAAAAAAAAAAAAAAAAAAAAAAAAAAAAAAP7Y6wB/f38A+DeXA8zMzADAwP8Af39/AAAAAAAAAAAAAAAAAAAAAAAAAAAAIQAAABgAAAAUAAAAegUAAH8OAAApBgAA8RkAABAAAAAmAAAACAAAAP//////////"/>
              </a:ext>
            </a:extLst>
          </p:cNvCxnSpPr>
          <p:nvPr/>
        </p:nvCxnSpPr>
        <p:spPr>
          <a:xfrm rot="10800000">
            <a:off x="890270" y="2356485"/>
            <a:ext cx="111125" cy="1860550"/>
          </a:xfrm>
          <a:prstGeom prst="bentConnector3">
            <a:avLst>
              <a:gd name="adj1" fmla="val 227702"/>
            </a:avLst>
          </a:prstGeom>
          <a:noFill/>
          <a:ln w="9525" cap="flat" cmpd="sng" algn="ctr">
            <a:solidFill>
              <a:srgbClr val="FED8EB"/>
            </a:solidFill>
            <a:prstDash val="solid"/>
            <a:headEnd type="none"/>
            <a:tailEnd type="triangle" w="med" len="med"/>
          </a:ln>
          <a:effectLst/>
        </p:spPr>
      </p:cxnSp>
      <p:sp>
        <p:nvSpPr>
          <p:cNvPr id="36" name="ZoneTexte 62"/>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0xAAAOQXAACNEwAAmBkAABAgAAAmAAAACAAAAP//////////"/>
              </a:ext>
            </a:extLst>
          </p:cNvSpPr>
          <p:nvPr/>
        </p:nvSpPr>
        <p:spPr>
          <a:xfrm>
            <a:off x="2734945" y="3883660"/>
            <a:ext cx="443230" cy="276860"/>
          </a:xfrm>
          <a:prstGeom prst="rect">
            <a:avLst/>
          </a:prstGeom>
          <a:noFill/>
          <a:ln>
            <a:noFill/>
          </a:ln>
          <a:effectLst/>
        </p:spPr>
        <p:txBody>
          <a:bodyPr vert="horz" wrap="square" lIns="91440" tIns="45720" rIns="91440" bIns="45720" numCol="1" spcCol="215900" anchor="t"/>
          <a:lstStyle/>
          <a:p>
            <a:pPr/>
            <a:r>
              <a:rPr lang="fr-fr" sz="1200" cap="none">
                <a:solidFill>
                  <a:srgbClr val="DBFDFF"/>
                </a:solidFill>
                <a:latin typeface="Adobe Heiti Std R" pitchFamily="0" charset="0"/>
                <a:ea typeface="Adobe Heiti Std R" pitchFamily="0" charset="0"/>
                <a:cs typeface="Arial" pitchFamily="2" charset="0"/>
              </a:rPr>
              <a:t>No</a:t>
            </a:r>
            <a:endParaRPr lang="fr-fr" sz="1200" cap="none">
              <a:solidFill>
                <a:srgbClr val="DBFDFF"/>
              </a:solidFill>
              <a:latin typeface="Adobe Heiti Std R" pitchFamily="0" charset="0"/>
              <a:ea typeface="Adobe Heiti Std R" pitchFamily="0" charset="0"/>
              <a:cs typeface="Arial" pitchFamily="2" charset="0"/>
            </a:endParaRPr>
          </a:p>
        </p:txBody>
      </p:sp>
      <p:sp>
        <p:nvSpPr>
          <p:cNvPr id="37" name="ZoneTexte 63"/>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gAQAAKMQAAA7BwAAVxIAABAgAAAmAAAACAAAAP//////////"/>
              </a:ext>
            </a:extLst>
          </p:cNvSpPr>
          <p:nvPr/>
        </p:nvSpPr>
        <p:spPr>
          <a:xfrm>
            <a:off x="731520" y="2704465"/>
            <a:ext cx="443865" cy="276860"/>
          </a:xfrm>
          <a:prstGeom prst="rect">
            <a:avLst/>
          </a:prstGeom>
          <a:noFill/>
          <a:ln>
            <a:noFill/>
          </a:ln>
          <a:effectLst/>
        </p:spPr>
        <p:txBody>
          <a:bodyPr vert="horz" wrap="square" lIns="91440" tIns="45720" rIns="91440" bIns="45720" numCol="1" spcCol="215900" anchor="t"/>
          <a:lstStyle/>
          <a:p>
            <a:pPr/>
            <a:r>
              <a:rPr lang="fr-fr" sz="1200" cap="none">
                <a:solidFill>
                  <a:srgbClr val="DBFDFF"/>
                </a:solidFill>
                <a:latin typeface="Adobe Heiti Std R" pitchFamily="0" charset="0"/>
                <a:ea typeface="Adobe Heiti Std R" pitchFamily="0" charset="0"/>
                <a:cs typeface="Arial" pitchFamily="2" charset="0"/>
              </a:rPr>
              <a:t>No</a:t>
            </a:r>
            <a:endParaRPr lang="fr-fr" sz="1200" cap="none">
              <a:solidFill>
                <a:srgbClr val="DBFDFF"/>
              </a:solidFill>
              <a:latin typeface="Adobe Heiti Std R" pitchFamily="0" charset="0"/>
              <a:ea typeface="Adobe Heiti Std R" pitchFamily="0" charset="0"/>
              <a:cs typeface="Arial" pitchFamily="2" charset="0"/>
            </a:endParaRPr>
          </a:p>
        </p:txBody>
      </p:sp>
      <p:sp>
        <p:nvSpPr>
          <p:cNvPr id="38" name="Rectangle 65"/>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awUAAOsVAAD8CwAA9RcAABAAAAAmAAAACAAAAP//////////"/>
              </a:ext>
            </a:extLst>
          </p:cNvSpPr>
          <p:nvPr/>
        </p:nvSpPr>
        <p:spPr>
          <a:xfrm>
            <a:off x="880745" y="3562985"/>
            <a:ext cx="1067435" cy="331470"/>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cxnSp>
        <p:nvCxnSpPr>
          <p:cNvPr id="39" name="Connecteur en angle 66"/>
          <p:cNvCxnSpPr>
            <a:stCxn id="13" idx="1"/>
            <a:endCxn id="40" idx="1"/>
            <a:extLst>
              <a:ext uri="smNativeData">
                <pr:smNativeData xmlns:pr="smNativeData" xmlns="smNativeData" val="SMDATA_15_DnsnZxMAAAAlAAAADgAAAA0AAAAAkAAAAEgAAACQAAAASAAAAAAAAAAAAAAAAgAAAAEAAABQAAAAiuWWVkPiA0A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P7Y6wAPAAAAAQAAABQAAAAUAAAAFAAAAAEAAAAAAAAAZAAAAGQAAAAC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DB1f0E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P///wEAAAAAAAAAAAAAAAAAAAAAAAAAAAAAAAAAAAAAAAAAAP7Y6wB/f38A+DeXA8zMzADAwP8Af39/AAAAAAAAAAAAAAAAAAAAAAAAAAAAIQAAABgAAAAUAAAAFwUAAFASAACKBQAAzBYAABAAAAAmAAAACAAAAP//////////"/>
              </a:ext>
            </a:extLst>
          </p:cNvCxnSpPr>
          <p:nvPr/>
        </p:nvCxnSpPr>
        <p:spPr>
          <a:xfrm rot="10800000" flipV="1">
            <a:off x="827405" y="2976880"/>
            <a:ext cx="73025" cy="728980"/>
          </a:xfrm>
          <a:prstGeom prst="bentConnector3">
            <a:avLst>
              <a:gd name="adj1" fmla="val 174274"/>
            </a:avLst>
          </a:prstGeom>
          <a:noFill/>
          <a:ln w="9525" cap="flat" cmpd="sng" algn="ctr">
            <a:solidFill>
              <a:srgbClr val="FED8EB"/>
            </a:solidFill>
            <a:prstDash val="solid"/>
            <a:headEnd type="none"/>
            <a:tailEnd type="triangle" w="med" len="med"/>
          </a:ln>
          <a:effectLst/>
        </p:spPr>
      </p:cxnSp>
      <p:sp>
        <p:nvSpPr>
          <p:cNvPr id="40" name="ZoneTexte 72"/>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FwUAAAMWAACqDAAAlhcAABAgAAAmAAAACAAAAP//////////"/>
              </a:ext>
            </a:extLst>
          </p:cNvSpPr>
          <p:nvPr/>
        </p:nvSpPr>
        <p:spPr>
          <a:xfrm>
            <a:off x="827405" y="3578225"/>
            <a:ext cx="1231265" cy="255905"/>
          </a:xfrm>
          <a:prstGeom prst="rect">
            <a:avLst/>
          </a:prstGeom>
          <a:noFill/>
          <a:ln>
            <a:noFill/>
          </a:ln>
          <a:effectLst/>
        </p:spPr>
        <p:txBody>
          <a:bodyPr vert="horz" wrap="square" lIns="91440" tIns="45720" rIns="91440" bIns="45720" numCol="1" spcCol="215900" anchor="t"/>
          <a:lstStyle/>
          <a:p>
            <a:pPr/>
            <a:r>
              <a:rPr lang="fr-fr" sz="1050" cap="none">
                <a:solidFill>
                  <a:schemeClr val="bg1"/>
                </a:solidFill>
              </a:rPr>
              <a:t>The root is xnew</a:t>
            </a:r>
            <a:endParaRPr lang="fr-fr" sz="1050" cap="none">
              <a:solidFill>
                <a:schemeClr val="bg1"/>
              </a:solidFill>
            </a:endParaRPr>
          </a:p>
        </p:txBody>
      </p:sp>
      <p:cxnSp>
        <p:nvCxnSpPr>
          <p:cNvPr id="41" name="Connecteur en angle 74"/>
          <p:cNvCxnSpPr>
            <a:stCxn id="11" idx="1"/>
            <a:endCxn id="12" idx="3"/>
            <a:extLst>
              <a:ext uri="smNativeData">
                <pr:smNativeData xmlns:pr="smNativeData" xmlns="smNativeData" val="SMDATA_15_DnsnZxMAAAAlAAAADgAAAA0AAAAAkAAAAEgAAACQAAAASAAAAAAAAAAAAAAAAgAAAAEAAABQAAAAAAAAAAAAAAA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P7Y6wAPAAAAAQAAABQAAAAUAAAAFAAAAAEAAAAAAAAAZAAAAGQAAAAC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GC7QU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P///wEAAAAAAAAAAAAAAAAAAAAAAAAAAAAAAAAAAAAAAAAAAP7Y6wB/f38A+DeXA8zMzADAwP8Af39/AAAAAAAAAAAAAAAAAAAAAAAAAAAAIQAAABgAAAAUAAAAnQ8AAHQLAAAlEQAAbQ4AABAAAAAmAAAACAAAAP//////////"/>
              </a:ext>
            </a:extLst>
          </p:cNvCxnSpPr>
          <p:nvPr/>
        </p:nvCxnSpPr>
        <p:spPr>
          <a:xfrm rot="10800000" flipV="1">
            <a:off x="2538095" y="1861820"/>
            <a:ext cx="248920" cy="483235"/>
          </a:xfrm>
          <a:prstGeom prst="bentConnector3">
            <a:avLst>
              <a:gd name="adj1" fmla="val 50000"/>
            </a:avLst>
          </a:prstGeom>
          <a:noFill/>
          <a:ln w="9525" cap="flat" cmpd="sng" algn="ctr">
            <a:solidFill>
              <a:srgbClr val="FED8EB"/>
            </a:solidFill>
            <a:prstDash val="solid"/>
            <a:headEnd type="none"/>
            <a:tailEnd type="triangle" w="med" len="med"/>
          </a:ln>
          <a:effectLst/>
        </p:spPr>
      </p:cxnSp>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15" end="15"/>
                                            </p:txEl>
                                          </p:spTgt>
                                        </p:tgtEl>
                                        <p:attrNameLst>
                                          <p:attrName>style.visibility</p:attrName>
                                        </p:attrNameLst>
                                      </p:cBhvr>
                                      <p:to>
                                        <p:strVal val="visible"/>
                                      </p:to>
                                    </p:set>
                                    <p:animEffect transition="in" filter="fade">
                                      <p:cBhvr>
                                        <p:cTn id="11" dur="500"/>
                                        <p:tgtEl>
                                          <p:spTgt spid="7">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extLst>
      <p:ext uri="smNativeData">
        <pr:smNativeData xmlns:pr="smNativeData" xmlns="smNativeData" val="DnsnZwIAAAAFAAAAAAAAAAEAAAAKAAAAAAAAAAAAAAAAAAAAAAAAAAkAAAAPAAAAAQAAAAoAAAAAAAAAAAAAAAAAAAAAAAAA"/>
      </p:ext>
    </p:extLst>
  </p:timing>
</p:sld>
</file>

<file path=ppt/slides/slide12.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E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sdAAAAAAAA0DgAAEkOAAAQAAAAJgAAAAgAAAD//////////w=="/>
              </a:ext>
            </a:extLst>
          </p:cNvPicPr>
          <p:nvPr/>
        </p:nvPicPr>
        <p:blipFill>
          <a:blip r:embed="rId3"/>
          <a:srcRect l="0" t="0" r="6540" b="20590"/>
          <a:stretch>
            <a:fillRect/>
          </a:stretch>
        </p:blipFill>
        <p:spPr>
          <a:xfrm rot="10800000" flipH="1">
            <a:off x="4721225"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CUKQ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AAAAB9DAAA6g4AAKQfAAAQAAAAJgAAAAgAAAD//////////w=="/>
              </a:ext>
            </a:extLst>
          </p:cNvPicPr>
          <p:nvPr/>
        </p:nvPicPr>
        <p:blipFill>
          <a:blip r:embed="rId3"/>
          <a:srcRect l="0" t="0" r="35540" b="17110"/>
          <a:stretch>
            <a:fillRect/>
          </a:stretch>
        </p:blipFill>
        <p:spPr>
          <a:xfrm rot="5400000">
            <a:off x="-344170" y="2374265"/>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PYO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DkDAACSNQAAHR4AABAAAAAmAAAACAAAAP//////////"/>
              </a:ext>
            </a:extLst>
          </p:cNvSpPr>
          <p:nvPr/>
        </p:nvSpPr>
        <p:spPr>
          <a:xfrm>
            <a:off x="546100" y="523875"/>
            <a:ext cx="8162290" cy="4371340"/>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5"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Ui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XSAAAOL5//+5KQAAPgMAABAAAAAmAAAACAAAAP//////////"/>
              </a:ext>
            </a:extLst>
          </p:cNvCxnSpPr>
          <p:nvPr/>
        </p:nvCxnSpPr>
        <p:spPr>
          <a:xfrm flipV="1">
            <a:off x="5260975" y="-994410"/>
            <a:ext cx="1521460" cy="1521460"/>
          </a:xfrm>
          <a:prstGeom prst="straightConnector1">
            <a:avLst/>
          </a:prstGeom>
          <a:noFill/>
          <a:ln w="9525" cap="flat" cmpd="sng" algn="ctr">
            <a:solidFill>
              <a:schemeClr val="bg1"/>
            </a:solidFill>
            <a:prstDash val="solid"/>
            <a:headEnd type="none"/>
            <a:tailEnd type="none"/>
          </a:ln>
          <a:effectLst/>
        </p:spPr>
      </p:cxnSp>
      <p:cxnSp>
        <p:nvCxnSpPr>
          <p:cNvPr id="6"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TuBO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AAAAAAAAAABvCQAAbwkAABAAAAAmAAAACAAAAP//////////"/>
              </a:ext>
            </a:extLst>
          </p:cNvCxnSpPr>
          <p:nvPr/>
        </p:nvCxnSpPr>
        <p:spPr>
          <a:xfrm rot="10800000" flipH="1">
            <a:off x="0" y="0"/>
            <a:ext cx="1533525" cy="1533525"/>
          </a:xfrm>
          <a:prstGeom prst="straightConnector1">
            <a:avLst/>
          </a:prstGeom>
          <a:noFill/>
          <a:ln w="9525" cap="flat" cmpd="sng" algn="ctr">
            <a:solidFill>
              <a:schemeClr val="bg1"/>
            </a:solidFill>
            <a:prstDash val="solid"/>
            <a:headEnd type="none"/>
            <a:tailEnd type="none"/>
          </a:ln>
          <a:effectLst/>
        </p:spPr>
      </p:cxnSp>
      <p:sp>
        <p:nvSpPr>
          <p:cNvPr id="7" name="Espace réservé du texte 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LsC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QgQAAEsEAACsNAAAXRQAABAAAAAmAAAACAAAAAEAAAD/HwAA"/>
              </a:ext>
            </a:extLst>
          </p:cNvSpPr>
          <p:nvPr>
            <p:ph type="body" idx="1"/>
          </p:nvPr>
        </p:nvSpPr>
        <p:spPr>
          <a:xfrm>
            <a:off x="692150" y="697865"/>
            <a:ext cx="7870190" cy="2612390"/>
          </a:xfrm>
          <a:noFill/>
          <a:ln w="25400" cap="flat" cmpd="sng" algn="ctr">
            <a:solidFill>
              <a:schemeClr val="bg1"/>
            </a:solidFill>
            <a:prstDash val="solid"/>
            <a:headEnd type="none"/>
            <a:tailEnd type="none"/>
          </a:ln>
        </p:spPr>
        <p:txBody>
          <a:bodyPr/>
          <a:lstStyle/>
          <a:p>
            <a:pPr marL="158750" indent="0">
              <a:buNone/>
              <a:defRPr cap="none">
                <a:solidFill>
                  <a:srgbClr val="FFFFFF"/>
                </a:solidFill>
                <a:latin typeface="Arial" pitchFamily="2" charset="0"/>
                <a:ea typeface="Arial" pitchFamily="2" charset="0"/>
                <a:cs typeface="Arial" pitchFamily="2" charset="0"/>
              </a:defRPr>
            </a:pPr>
            <a:r>
              <a:rPr lang="fr-fr" b="1" u="sng" cap="none">
                <a:solidFill>
                  <a:srgbClr val="FFC000"/>
                </a:solidFill>
                <a:latin typeface="Quicksand Medium" pitchFamily="0" charset="0"/>
                <a:ea typeface="Adobe Heiti Std R" pitchFamily="0" charset="0"/>
                <a:cs typeface="Arial" pitchFamily="2" charset="0"/>
              </a:rPr>
              <a:t>3_ THE EXPLANATION : </a:t>
            </a:r>
            <a:endParaRPr lang="fr-fr" b="1" u="sng" cap="none">
              <a:solidFill>
                <a:srgbClr val="FFC000"/>
              </a:solidFill>
              <a:latin typeface="Quicksand Medium" pitchFamily="0" charset="0"/>
              <a:ea typeface="Adobe Heiti Std R" pitchFamily="0" charset="0"/>
              <a:cs typeface="Arial" pitchFamily="2" charset="0"/>
            </a:endParaRPr>
          </a:p>
          <a:p>
            <a:pPr marL="158750" indent="0">
              <a:buNone/>
              <a:defRPr cap="none">
                <a:solidFill>
                  <a:srgbClr val="FFFFFF"/>
                </a:solidFill>
                <a:latin typeface="Arial" pitchFamily="2" charset="0"/>
                <a:ea typeface="Arial" pitchFamily="2" charset="0"/>
                <a:cs typeface="Arial" pitchFamily="2" charset="0"/>
              </a:defRPr>
            </a:pPr>
            <a:r>
              <a:rPr lang="fr-fr" cap="none">
                <a:solidFill>
                  <a:schemeClr val="bg1"/>
                </a:solidFill>
                <a:latin typeface="Quicksand Medium" pitchFamily="0" charset="0"/>
                <a:ea typeface="Adobe Heiti Std R" pitchFamily="0" charset="0"/>
                <a:cs typeface="Arial" pitchFamily="2" charset="0"/>
              </a:rPr>
              <a:t>The flow chart presented in the previous slide , shows how the algorithm of the secant method functions in which we have to choose to starting points defining the interval of guess to find the root</a:t>
            </a:r>
            <a:r>
              <a:rPr lang="fr-fr" cap="none">
                <a:solidFill>
                  <a:schemeClr val="bg1"/>
                </a:solidFill>
                <a:latin typeface="Quicksand Medium" pitchFamily="0" charset="0"/>
                <a:ea typeface="Adobe Heiti Std R" pitchFamily="0" charset="0"/>
                <a:cs typeface="Arial" pitchFamily="2" charset="0"/>
              </a:rPr>
              <a:t> , </a:t>
            </a:r>
            <a:r>
              <a:rPr lang="fr-fr" cap="none">
                <a:solidFill>
                  <a:schemeClr val="bg1"/>
                </a:solidFill>
                <a:latin typeface="Quicksand Medium" pitchFamily="0" charset="0"/>
                <a:ea typeface="Adobe Heiti Std R" pitchFamily="0" charset="0"/>
                <a:cs typeface="Arial" pitchFamily="2" charset="0"/>
              </a:rPr>
              <a:t>followed</a:t>
            </a:r>
            <a:r>
              <a:rPr lang="fr-fr" cap="none">
                <a:solidFill>
                  <a:schemeClr val="bg1"/>
                </a:solidFill>
                <a:latin typeface="Quicksand Medium" pitchFamily="0" charset="0"/>
                <a:ea typeface="Adobe Heiti Std R" pitchFamily="0" charset="0"/>
                <a:cs typeface="Arial" pitchFamily="2" charset="0"/>
              </a:rPr>
              <a:t> by the </a:t>
            </a:r>
            <a:r>
              <a:rPr lang="fr-fr" cap="none">
                <a:solidFill>
                  <a:schemeClr val="bg1"/>
                </a:solidFill>
                <a:latin typeface="Quicksand Medium" pitchFamily="0" charset="0"/>
                <a:ea typeface="Adobe Heiti Std R" pitchFamily="0" charset="0"/>
                <a:cs typeface="Arial" pitchFamily="2" charset="0"/>
              </a:rPr>
              <a:t>choice</a:t>
            </a:r>
            <a:r>
              <a:rPr lang="fr-fr" cap="none">
                <a:solidFill>
                  <a:schemeClr val="bg1"/>
                </a:solidFill>
                <a:latin typeface="Quicksand Medium" pitchFamily="0" charset="0"/>
                <a:ea typeface="Adobe Heiti Std R" pitchFamily="0" charset="0"/>
                <a:cs typeface="Arial" pitchFamily="2" charset="0"/>
              </a:rPr>
              <a:t> of max </a:t>
            </a:r>
            <a:r>
              <a:rPr lang="fr-fr" cap="none">
                <a:solidFill>
                  <a:schemeClr val="bg1"/>
                </a:solidFill>
                <a:latin typeface="Quicksand Medium" pitchFamily="0" charset="0"/>
                <a:ea typeface="Adobe Heiti Std R" pitchFamily="0" charset="0"/>
                <a:cs typeface="Arial" pitchFamily="2" charset="0"/>
              </a:rPr>
              <a:t>iterations</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wanted</a:t>
            </a:r>
            <a:r>
              <a:rPr lang="fr-fr" cap="none">
                <a:solidFill>
                  <a:schemeClr val="bg1"/>
                </a:solidFill>
                <a:latin typeface="Quicksand Medium" pitchFamily="0" charset="0"/>
                <a:ea typeface="Adobe Heiti Std R" pitchFamily="0" charset="0"/>
                <a:cs typeface="Arial" pitchFamily="2" charset="0"/>
              </a:rPr>
              <a:t> and the value of the </a:t>
            </a:r>
            <a:r>
              <a:rPr lang="fr-fr" cap="none">
                <a:solidFill>
                  <a:schemeClr val="bg1"/>
                </a:solidFill>
                <a:latin typeface="Quicksand Medium" pitchFamily="0" charset="0"/>
                <a:ea typeface="Adobe Heiti Std R" pitchFamily="0" charset="0"/>
                <a:cs typeface="Arial" pitchFamily="2" charset="0"/>
              </a:rPr>
              <a:t>tolerance</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we</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need</a:t>
            </a:r>
            <a:r>
              <a:rPr lang="fr-fr" cap="none">
                <a:solidFill>
                  <a:schemeClr val="bg1"/>
                </a:solidFill>
                <a:latin typeface="Quicksand Medium" pitchFamily="0" charset="0"/>
                <a:ea typeface="Adobe Heiti Std R" pitchFamily="0" charset="0"/>
                <a:cs typeface="Arial" pitchFamily="2" charset="0"/>
              </a:rPr>
              <a:t> in </a:t>
            </a:r>
            <a:r>
              <a:rPr lang="fr-fr" cap="none">
                <a:solidFill>
                  <a:schemeClr val="bg1"/>
                </a:solidFill>
                <a:latin typeface="Quicksand Medium" pitchFamily="0" charset="0"/>
                <a:ea typeface="Adobe Heiti Std R" pitchFamily="0" charset="0"/>
                <a:cs typeface="Arial" pitchFamily="2" charset="0"/>
              </a:rPr>
              <a:t>our</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calculations</a:t>
            </a:r>
            <a:r>
              <a:rPr lang="fr-fr" cap="none">
                <a:solidFill>
                  <a:schemeClr val="bg1"/>
                </a:solidFill>
                <a:latin typeface="Quicksand Medium" pitchFamily="0" charset="0"/>
                <a:ea typeface="Adobe Heiti Std R" pitchFamily="0" charset="0"/>
                <a:cs typeface="Arial" pitchFamily="2" charset="0"/>
              </a:rPr>
              <a:t> , </a:t>
            </a:r>
            <a:r>
              <a:rPr lang="fr-fr" cap="none">
                <a:solidFill>
                  <a:schemeClr val="bg1"/>
                </a:solidFill>
                <a:latin typeface="Quicksand Medium" pitchFamily="0" charset="0"/>
                <a:ea typeface="Adobe Heiti Std R" pitchFamily="0" charset="0"/>
                <a:cs typeface="Arial" pitchFamily="2" charset="0"/>
              </a:rPr>
              <a:t>afterwards</a:t>
            </a:r>
            <a:r>
              <a:rPr lang="fr-fr" cap="none">
                <a:solidFill>
                  <a:schemeClr val="bg1"/>
                </a:solidFill>
                <a:latin typeface="Quicksand Medium" pitchFamily="0" charset="0"/>
                <a:ea typeface="Adobe Heiti Std R" pitchFamily="0" charset="0"/>
                <a:cs typeface="Arial" pitchFamily="2" charset="0"/>
              </a:rPr>
              <a:t> the </a:t>
            </a:r>
            <a:r>
              <a:rPr lang="fr-fr" cap="none">
                <a:solidFill>
                  <a:schemeClr val="bg1"/>
                </a:solidFill>
                <a:latin typeface="Quicksand Medium" pitchFamily="0" charset="0"/>
                <a:ea typeface="Adobe Heiti Std R" pitchFamily="0" charset="0"/>
                <a:cs typeface="Arial" pitchFamily="2" charset="0"/>
              </a:rPr>
              <a:t>iteration</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counter</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starts</a:t>
            </a:r>
            <a:r>
              <a:rPr lang="fr-fr" cap="none">
                <a:solidFill>
                  <a:schemeClr val="bg1"/>
                </a:solidFill>
                <a:latin typeface="Quicksand Medium" pitchFamily="0" charset="0"/>
                <a:ea typeface="Adobe Heiti Std R" pitchFamily="0" charset="0"/>
                <a:cs typeface="Arial" pitchFamily="2" charset="0"/>
              </a:rPr>
              <a:t> for </a:t>
            </a:r>
            <a:r>
              <a:rPr lang="fr-fr" cap="none">
                <a:solidFill>
                  <a:schemeClr val="bg1"/>
                </a:solidFill>
                <a:latin typeface="Quicksand Medium" pitchFamily="0" charset="0"/>
                <a:ea typeface="Adobe Heiti Std R" pitchFamily="0" charset="0"/>
                <a:cs typeface="Arial" pitchFamily="2" charset="0"/>
              </a:rPr>
              <a:t>each</a:t>
            </a:r>
            <a:r>
              <a:rPr lang="fr-fr" cap="none">
                <a:solidFill>
                  <a:schemeClr val="bg1"/>
                </a:solidFill>
                <a:latin typeface="Quicksand Medium" pitchFamily="0" charset="0"/>
                <a:ea typeface="Adobe Heiti Std R" pitchFamily="0" charset="0"/>
                <a:cs typeface="Arial" pitchFamily="2" charset="0"/>
              </a:rPr>
              <a:t> I </a:t>
            </a:r>
            <a:r>
              <a:rPr lang="fr-fr" cap="none">
                <a:solidFill>
                  <a:schemeClr val="bg1"/>
                </a:solidFill>
                <a:latin typeface="Quicksand Medium" pitchFamily="0" charset="0"/>
                <a:ea typeface="Adobe Heiti Std R" pitchFamily="0" charset="0"/>
                <a:cs typeface="Arial" pitchFamily="2" charset="0"/>
              </a:rPr>
              <a:t>that</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is</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different</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from</a:t>
            </a:r>
            <a:r>
              <a:rPr lang="fr-fr" cap="none">
                <a:solidFill>
                  <a:schemeClr val="bg1"/>
                </a:solidFill>
                <a:latin typeface="Quicksand Medium" pitchFamily="0" charset="0"/>
                <a:ea typeface="Adobe Heiti Std R" pitchFamily="0" charset="0"/>
                <a:cs typeface="Arial" pitchFamily="2" charset="0"/>
              </a:rPr>
              <a:t> Imax </a:t>
            </a:r>
            <a:r>
              <a:rPr lang="fr-fr" cap="none">
                <a:solidFill>
                  <a:schemeClr val="bg1"/>
                </a:solidFill>
                <a:latin typeface="Quicksand Medium" pitchFamily="0" charset="0"/>
                <a:ea typeface="Adobe Heiti Std R" pitchFamily="0" charset="0"/>
                <a:cs typeface="Arial" pitchFamily="2" charset="0"/>
              </a:rPr>
              <a:t>chosen</a:t>
            </a:r>
            <a:r>
              <a:rPr lang="fr-fr" cap="none">
                <a:solidFill>
                  <a:schemeClr val="bg1"/>
                </a:solidFill>
                <a:latin typeface="Quicksand Medium" pitchFamily="0" charset="0"/>
                <a:ea typeface="Adobe Heiti Std R" pitchFamily="0" charset="0"/>
                <a:cs typeface="Arial" pitchFamily="2" charset="0"/>
              </a:rPr>
              <a:t> , the </a:t>
            </a:r>
            <a:r>
              <a:rPr lang="fr-fr" cap="none">
                <a:solidFill>
                  <a:schemeClr val="bg1"/>
                </a:solidFill>
                <a:latin typeface="Quicksand Medium" pitchFamily="0" charset="0"/>
                <a:ea typeface="Adobe Heiti Std R" pitchFamily="0" charset="0"/>
                <a:cs typeface="Arial" pitchFamily="2" charset="0"/>
              </a:rPr>
              <a:t>counter</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will</a:t>
            </a:r>
            <a:r>
              <a:rPr lang="fr-fr" cap="none">
                <a:solidFill>
                  <a:schemeClr val="bg1"/>
                </a:solidFill>
                <a:latin typeface="Quicksand Medium" pitchFamily="0" charset="0"/>
                <a:ea typeface="Adobe Heiti Std R" pitchFamily="0" charset="0"/>
                <a:cs typeface="Arial" pitchFamily="2" charset="0"/>
              </a:rPr>
              <a:t> continue </a:t>
            </a:r>
            <a:r>
              <a:rPr lang="fr-fr" cap="none">
                <a:solidFill>
                  <a:schemeClr val="bg1"/>
                </a:solidFill>
                <a:latin typeface="Quicksand Medium" pitchFamily="0" charset="0"/>
                <a:ea typeface="Adobe Heiti Std R" pitchFamily="0" charset="0"/>
                <a:cs typeface="Arial" pitchFamily="2" charset="0"/>
              </a:rPr>
              <a:t>accordignly</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with</a:t>
            </a:r>
            <a:r>
              <a:rPr lang="fr-fr" cap="none">
                <a:solidFill>
                  <a:schemeClr val="bg1"/>
                </a:solidFill>
                <a:latin typeface="Quicksand Medium" pitchFamily="0" charset="0"/>
                <a:ea typeface="Adobe Heiti Std R" pitchFamily="0" charset="0"/>
                <a:cs typeface="Arial" pitchFamily="2" charset="0"/>
              </a:rPr>
              <a:t> the </a:t>
            </a:r>
            <a:r>
              <a:rPr lang="fr-fr" cap="none">
                <a:solidFill>
                  <a:schemeClr val="bg1"/>
                </a:solidFill>
                <a:latin typeface="Quicksand Medium" pitchFamily="0" charset="0"/>
                <a:ea typeface="Adobe Heiti Std R" pitchFamily="0" charset="0"/>
                <a:cs typeface="Arial" pitchFamily="2" charset="0"/>
              </a:rPr>
              <a:t>number</a:t>
            </a:r>
            <a:r>
              <a:rPr lang="fr-fr" cap="none">
                <a:solidFill>
                  <a:schemeClr val="bg1"/>
                </a:solidFill>
                <a:latin typeface="Quicksand Medium" pitchFamily="0" charset="0"/>
                <a:ea typeface="Adobe Heiti Std R" pitchFamily="0" charset="0"/>
                <a:cs typeface="Arial" pitchFamily="2" charset="0"/>
              </a:rPr>
              <a:t> of times </a:t>
            </a:r>
            <a:r>
              <a:rPr lang="fr-fr" cap="none">
                <a:solidFill>
                  <a:schemeClr val="bg1"/>
                </a:solidFill>
                <a:latin typeface="Quicksand Medium" pitchFamily="0" charset="0"/>
                <a:ea typeface="Adobe Heiti Std R" pitchFamily="0" charset="0"/>
                <a:cs typeface="Arial" pitchFamily="2" charset="0"/>
              </a:rPr>
              <a:t>we</a:t>
            </a:r>
            <a:r>
              <a:rPr lang="fr-fr" cap="none">
                <a:solidFill>
                  <a:schemeClr val="bg1"/>
                </a:solidFill>
                <a:latin typeface="Quicksand Medium" pitchFamily="0" charset="0"/>
                <a:ea typeface="Adobe Heiti Std R" pitchFamily="0" charset="0"/>
                <a:cs typeface="Arial" pitchFamily="2" charset="0"/>
              </a:rPr>
              <a:t> are </a:t>
            </a:r>
            <a:r>
              <a:rPr lang="fr-fr" cap="none">
                <a:solidFill>
                  <a:schemeClr val="bg1"/>
                </a:solidFill>
                <a:latin typeface="Quicksand Medium" pitchFamily="0" charset="0"/>
                <a:ea typeface="Adobe Heiti Std R" pitchFamily="0" charset="0"/>
                <a:cs typeface="Arial" pitchFamily="2" charset="0"/>
              </a:rPr>
              <a:t>implementing</a:t>
            </a:r>
            <a:r>
              <a:rPr lang="fr-fr" cap="none">
                <a:solidFill>
                  <a:schemeClr val="bg1"/>
                </a:solidFill>
                <a:latin typeface="Quicksand Medium" pitchFamily="0" charset="0"/>
                <a:ea typeface="Adobe Heiti Std R" pitchFamily="0" charset="0"/>
                <a:cs typeface="Arial" pitchFamily="2" charset="0"/>
              </a:rPr>
              <a:t> in the </a:t>
            </a:r>
            <a:r>
              <a:rPr lang="fr-fr" cap="none">
                <a:solidFill>
                  <a:schemeClr val="bg1"/>
                </a:solidFill>
                <a:latin typeface="Quicksand Medium" pitchFamily="0" charset="0"/>
                <a:ea typeface="Adobe Heiti Std R" pitchFamily="0" charset="0"/>
                <a:cs typeface="Arial" pitchFamily="2" charset="0"/>
              </a:rPr>
              <a:t>secant</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equation</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under</a:t>
            </a:r>
            <a:r>
              <a:rPr lang="fr-fr" cap="none">
                <a:solidFill>
                  <a:schemeClr val="bg1"/>
                </a:solidFill>
                <a:latin typeface="Quicksand Medium" pitchFamily="0" charset="0"/>
                <a:ea typeface="Adobe Heiti Std R" pitchFamily="0" charset="0"/>
                <a:cs typeface="Arial" pitchFamily="2" charset="0"/>
              </a:rPr>
              <a:t> the second if condition </a:t>
            </a:r>
            <a:r>
              <a:rPr lang="fr-fr" cap="none">
                <a:solidFill>
                  <a:schemeClr val="bg1"/>
                </a:solidFill>
                <a:latin typeface="Quicksand Medium" pitchFamily="0" charset="0"/>
                <a:ea typeface="Adobe Heiti Std R" pitchFamily="0" charset="0"/>
                <a:cs typeface="Arial" pitchFamily="2" charset="0"/>
              </a:rPr>
              <a:t>related</a:t>
            </a:r>
            <a:r>
              <a:rPr lang="fr-fr" cap="none">
                <a:solidFill>
                  <a:schemeClr val="bg1"/>
                </a:solidFill>
                <a:latin typeface="Quicksand Medium" pitchFamily="0" charset="0"/>
                <a:ea typeface="Adobe Heiti Std R" pitchFamily="0" charset="0"/>
                <a:cs typeface="Arial" pitchFamily="2" charset="0"/>
              </a:rPr>
              <a:t> to the </a:t>
            </a:r>
            <a:r>
              <a:rPr lang="fr-fr" cap="none">
                <a:solidFill>
                  <a:schemeClr val="bg1"/>
                </a:solidFill>
                <a:latin typeface="Quicksand Medium" pitchFamily="0" charset="0"/>
                <a:ea typeface="Adobe Heiti Std R" pitchFamily="0" charset="0"/>
                <a:cs typeface="Arial" pitchFamily="2" charset="0"/>
              </a:rPr>
              <a:t>tolarence</a:t>
            </a:r>
            <a:r>
              <a:rPr lang="fr-fr" cap="none">
                <a:solidFill>
                  <a:schemeClr val="bg1"/>
                </a:solidFill>
                <a:latin typeface="Quicksand Medium" pitchFamily="0" charset="0"/>
                <a:ea typeface="Adobe Heiti Std R" pitchFamily="0" charset="0"/>
                <a:cs typeface="Arial" pitchFamily="2" charset="0"/>
              </a:rPr>
              <a:t> in </a:t>
            </a:r>
            <a:r>
              <a:rPr lang="fr-fr" cap="none">
                <a:solidFill>
                  <a:schemeClr val="bg1"/>
                </a:solidFill>
                <a:latin typeface="Quicksand Medium" pitchFamily="0" charset="0"/>
                <a:ea typeface="Adobe Heiti Std R" pitchFamily="0" charset="0"/>
                <a:cs typeface="Arial" pitchFamily="2" charset="0"/>
              </a:rPr>
              <a:t>which</a:t>
            </a:r>
            <a:r>
              <a:rPr lang="fr-fr" cap="none">
                <a:solidFill>
                  <a:schemeClr val="bg1"/>
                </a:solidFill>
                <a:latin typeface="Quicksand Medium" pitchFamily="0" charset="0"/>
                <a:ea typeface="Adobe Heiti Std R" pitchFamily="0" charset="0"/>
                <a:cs typeface="Arial" pitchFamily="2" charset="0"/>
              </a:rPr>
              <a:t> : </a:t>
            </a:r>
            <a:r>
              <a:rPr lang="fr-fr" cap="none">
                <a:solidFill>
                  <a:schemeClr val="bg1"/>
                </a:solidFill>
                <a:latin typeface="Quicksand Medium" pitchFamily="0" charset="0"/>
                <a:ea typeface="Adobe Heiti Std R" pitchFamily="0" charset="0"/>
                <a:cs typeface="Arial" pitchFamily="2" charset="0"/>
              </a:rPr>
              <a:t>when</a:t>
            </a:r>
            <a:r>
              <a:rPr lang="fr-fr" cap="none">
                <a:solidFill>
                  <a:schemeClr val="bg1"/>
                </a:solidFill>
                <a:latin typeface="Quicksand Medium" pitchFamily="0" charset="0"/>
                <a:ea typeface="Adobe Heiti Std R" pitchFamily="0" charset="0"/>
                <a:cs typeface="Arial" pitchFamily="2" charset="0"/>
              </a:rPr>
              <a:t> the </a:t>
            </a:r>
            <a:r>
              <a:rPr lang="fr-fr" cap="none">
                <a:solidFill>
                  <a:schemeClr val="bg1"/>
                </a:solidFill>
                <a:latin typeface="Quicksand Medium" pitchFamily="0" charset="0"/>
                <a:ea typeface="Adobe Heiti Std R" pitchFamily="0" charset="0"/>
                <a:cs typeface="Arial" pitchFamily="2" charset="0"/>
              </a:rPr>
              <a:t>difference</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between</a:t>
            </a:r>
            <a:r>
              <a:rPr lang="fr-fr" cap="none">
                <a:solidFill>
                  <a:schemeClr val="bg1"/>
                </a:solidFill>
                <a:latin typeface="Quicksand Medium" pitchFamily="0" charset="0"/>
                <a:ea typeface="Adobe Heiti Std R" pitchFamily="0" charset="0"/>
                <a:cs typeface="Arial" pitchFamily="2" charset="0"/>
              </a:rPr>
              <a:t> the </a:t>
            </a:r>
            <a:r>
              <a:rPr lang="fr-fr" cap="none">
                <a:solidFill>
                  <a:schemeClr val="bg1"/>
                </a:solidFill>
                <a:latin typeface="Quicksand Medium" pitchFamily="0" charset="0"/>
                <a:ea typeface="Adobe Heiti Std R" pitchFamily="0" charset="0"/>
                <a:cs typeface="Arial" pitchFamily="2" charset="0"/>
              </a:rPr>
              <a:t>function</a:t>
            </a:r>
            <a:r>
              <a:rPr lang="fr-fr" cap="none">
                <a:solidFill>
                  <a:schemeClr val="bg1"/>
                </a:solidFill>
                <a:latin typeface="Quicksand Medium" pitchFamily="0" charset="0"/>
                <a:ea typeface="Adobe Heiti Std R" pitchFamily="0" charset="0"/>
                <a:cs typeface="Arial" pitchFamily="2" charset="0"/>
              </a:rPr>
              <a:t> and the </a:t>
            </a:r>
            <a:r>
              <a:rPr lang="fr-fr" cap="none">
                <a:solidFill>
                  <a:schemeClr val="bg1"/>
                </a:solidFill>
                <a:latin typeface="Quicksand Medium" pitchFamily="0" charset="0"/>
                <a:ea typeface="Adobe Heiti Std R" pitchFamily="0" charset="0"/>
                <a:cs typeface="Arial" pitchFamily="2" charset="0"/>
              </a:rPr>
              <a:t>tolerance</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is</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null</a:t>
            </a:r>
            <a:r>
              <a:rPr lang="fr-fr" cap="none">
                <a:solidFill>
                  <a:schemeClr val="bg1"/>
                </a:solidFill>
                <a:latin typeface="Quicksand Medium" pitchFamily="0" charset="0"/>
                <a:ea typeface="Adobe Heiti Std R" pitchFamily="0" charset="0"/>
                <a:cs typeface="Arial" pitchFamily="2" charset="0"/>
              </a:rPr>
              <a:t> , </a:t>
            </a:r>
            <a:r>
              <a:rPr lang="fr-fr" cap="none">
                <a:solidFill>
                  <a:schemeClr val="bg1"/>
                </a:solidFill>
                <a:latin typeface="Quicksand Medium" pitchFamily="0" charset="0"/>
                <a:ea typeface="Adobe Heiti Std R" pitchFamily="0" charset="0"/>
                <a:cs typeface="Arial" pitchFamily="2" charset="0"/>
              </a:rPr>
              <a:t>meaning</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they</a:t>
            </a:r>
            <a:r>
              <a:rPr lang="fr-fr" cap="none">
                <a:solidFill>
                  <a:schemeClr val="bg1"/>
                </a:solidFill>
                <a:latin typeface="Quicksand Medium" pitchFamily="0" charset="0"/>
                <a:ea typeface="Adobe Heiti Std R" pitchFamily="0" charset="0"/>
                <a:cs typeface="Arial" pitchFamily="2" charset="0"/>
              </a:rPr>
              <a:t> are </a:t>
            </a:r>
            <a:r>
              <a:rPr lang="fr-fr" cap="none">
                <a:solidFill>
                  <a:schemeClr val="bg1"/>
                </a:solidFill>
                <a:latin typeface="Quicksand Medium" pitchFamily="0" charset="0"/>
                <a:ea typeface="Adobe Heiti Std R" pitchFamily="0" charset="0"/>
                <a:cs typeface="Arial" pitchFamily="2" charset="0"/>
              </a:rPr>
              <a:t>equal</a:t>
            </a:r>
            <a:r>
              <a:rPr lang="fr-fr" cap="none">
                <a:solidFill>
                  <a:schemeClr val="bg1"/>
                </a:solidFill>
                <a:latin typeface="Quicksand Medium" pitchFamily="0" charset="0"/>
                <a:ea typeface="Adobe Heiti Std R" pitchFamily="0" charset="0"/>
                <a:cs typeface="Arial" pitchFamily="2" charset="0"/>
              </a:rPr>
              <a:t> , the </a:t>
            </a:r>
            <a:r>
              <a:rPr lang="fr-fr" cap="none">
                <a:solidFill>
                  <a:schemeClr val="bg1"/>
                </a:solidFill>
                <a:latin typeface="Quicksand Medium" pitchFamily="0" charset="0"/>
                <a:ea typeface="Adobe Heiti Std R" pitchFamily="0" charset="0"/>
                <a:cs typeface="Arial" pitchFamily="2" charset="0"/>
              </a:rPr>
              <a:t>calculation</a:t>
            </a:r>
            <a:r>
              <a:rPr lang="fr-fr" cap="none">
                <a:solidFill>
                  <a:schemeClr val="bg1"/>
                </a:solidFill>
                <a:latin typeface="Quicksand Medium" pitchFamily="0" charset="0"/>
                <a:ea typeface="Adobe Heiti Std R" pitchFamily="0" charset="0"/>
                <a:cs typeface="Arial" pitchFamily="2" charset="0"/>
              </a:rPr>
              <a:t> stops and the </a:t>
            </a:r>
            <a:r>
              <a:rPr lang="fr-fr" cap="none">
                <a:solidFill>
                  <a:schemeClr val="bg1"/>
                </a:solidFill>
                <a:latin typeface="Quicksand Medium" pitchFamily="0" charset="0"/>
                <a:ea typeface="Adobe Heiti Std R" pitchFamily="0" charset="0"/>
                <a:cs typeface="Arial" pitchFamily="2" charset="0"/>
              </a:rPr>
              <a:t>loop</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would</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be</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broken</a:t>
            </a:r>
            <a:r>
              <a:rPr lang="fr-fr" cap="none">
                <a:solidFill>
                  <a:schemeClr val="bg1"/>
                </a:solidFill>
                <a:latin typeface="Quicksand Medium" pitchFamily="0" charset="0"/>
                <a:ea typeface="Adobe Heiti Std R" pitchFamily="0" charset="0"/>
                <a:cs typeface="Arial" pitchFamily="2" charset="0"/>
              </a:rPr>
              <a:t> , </a:t>
            </a:r>
            <a:r>
              <a:rPr lang="fr-fr" cap="none">
                <a:solidFill>
                  <a:schemeClr val="bg1"/>
                </a:solidFill>
                <a:latin typeface="Quicksand Medium" pitchFamily="0" charset="0"/>
                <a:ea typeface="Adobe Heiti Std R" pitchFamily="0" charset="0"/>
                <a:cs typeface="Arial" pitchFamily="2" charset="0"/>
              </a:rPr>
              <a:t>with</a:t>
            </a:r>
            <a:r>
              <a:rPr lang="fr-fr" cap="none">
                <a:solidFill>
                  <a:schemeClr val="bg1"/>
                </a:solidFill>
                <a:latin typeface="Quicksand Medium" pitchFamily="0" charset="0"/>
                <a:ea typeface="Adobe Heiti Std R" pitchFamily="0" charset="0"/>
                <a:cs typeface="Arial" pitchFamily="2" charset="0"/>
              </a:rPr>
              <a:t> x new </a:t>
            </a:r>
            <a:r>
              <a:rPr lang="fr-fr" cap="none">
                <a:solidFill>
                  <a:schemeClr val="bg1"/>
                </a:solidFill>
                <a:latin typeface="Quicksand Medium" pitchFamily="0" charset="0"/>
                <a:ea typeface="Adobe Heiti Std R" pitchFamily="0" charset="0"/>
                <a:cs typeface="Arial" pitchFamily="2" charset="0"/>
              </a:rPr>
              <a:t>calculated</a:t>
            </a:r>
            <a:r>
              <a:rPr lang="fr-fr" cap="none">
                <a:solidFill>
                  <a:schemeClr val="bg1"/>
                </a:solidFill>
                <a:latin typeface="Quicksand Medium" pitchFamily="0" charset="0"/>
                <a:ea typeface="Adobe Heiti Std R" pitchFamily="0" charset="0"/>
                <a:cs typeface="Arial" pitchFamily="2" charset="0"/>
              </a:rPr>
              <a:t> in the </a:t>
            </a:r>
            <a:r>
              <a:rPr lang="fr-fr" cap="none">
                <a:solidFill>
                  <a:schemeClr val="bg1"/>
                </a:solidFill>
                <a:latin typeface="Quicksand Medium" pitchFamily="0" charset="0"/>
                <a:ea typeface="Adobe Heiti Std R" pitchFamily="0" charset="0"/>
                <a:cs typeface="Arial" pitchFamily="2" charset="0"/>
              </a:rPr>
              <a:t>secant</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equation</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designated</a:t>
            </a:r>
            <a:r>
              <a:rPr lang="fr-fr" cap="none">
                <a:solidFill>
                  <a:schemeClr val="bg1"/>
                </a:solidFill>
                <a:latin typeface="Quicksand Medium" pitchFamily="0" charset="0"/>
                <a:ea typeface="Adobe Heiti Std R" pitchFamily="0" charset="0"/>
                <a:cs typeface="Arial" pitchFamily="2" charset="0"/>
              </a:rPr>
              <a:t> as the solution , if </a:t>
            </a:r>
            <a:r>
              <a:rPr lang="fr-fr" cap="none">
                <a:solidFill>
                  <a:schemeClr val="bg1"/>
                </a:solidFill>
                <a:latin typeface="Quicksand Medium" pitchFamily="0" charset="0"/>
                <a:ea typeface="Adobe Heiti Std R" pitchFamily="0" charset="0"/>
                <a:cs typeface="Arial" pitchFamily="2" charset="0"/>
              </a:rPr>
              <a:t>it</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is</a:t>
            </a:r>
            <a:r>
              <a:rPr lang="fr-fr" cap="none">
                <a:solidFill>
                  <a:schemeClr val="bg1"/>
                </a:solidFill>
                <a:latin typeface="Quicksand Medium" pitchFamily="0" charset="0"/>
                <a:ea typeface="Adobe Heiti Std R" pitchFamily="0" charset="0"/>
                <a:cs typeface="Arial" pitchFamily="2" charset="0"/>
              </a:rPr>
              <a:t> not the </a:t>
            </a:r>
            <a:r>
              <a:rPr lang="fr-fr" cap="none">
                <a:solidFill>
                  <a:schemeClr val="bg1"/>
                </a:solidFill>
                <a:latin typeface="Quicksand Medium" pitchFamily="0" charset="0"/>
                <a:ea typeface="Adobe Heiti Std R" pitchFamily="0" charset="0"/>
                <a:cs typeface="Arial" pitchFamily="2" charset="0"/>
              </a:rPr>
              <a:t>case,the</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loop</a:t>
            </a:r>
            <a:r>
              <a:rPr lang="fr-fr" cap="none">
                <a:solidFill>
                  <a:schemeClr val="bg1"/>
                </a:solidFill>
                <a:latin typeface="Quicksand Medium" pitchFamily="0" charset="0"/>
                <a:ea typeface="Adobe Heiti Std R" pitchFamily="0" charset="0"/>
                <a:cs typeface="Arial" pitchFamily="2" charset="0"/>
              </a:rPr>
              <a:t> continues </a:t>
            </a:r>
            <a:r>
              <a:rPr lang="fr-fr" cap="none">
                <a:solidFill>
                  <a:schemeClr val="bg1"/>
                </a:solidFill>
                <a:latin typeface="Quicksand Medium" pitchFamily="0" charset="0"/>
                <a:ea typeface="Adobe Heiti Std R" pitchFamily="0" charset="0"/>
                <a:cs typeface="Arial" pitchFamily="2" charset="0"/>
              </a:rPr>
              <a:t>narrowing</a:t>
            </a:r>
            <a:r>
              <a:rPr lang="fr-fr" cap="none">
                <a:solidFill>
                  <a:schemeClr val="bg1"/>
                </a:solidFill>
                <a:latin typeface="Quicksand Medium" pitchFamily="0" charset="0"/>
                <a:ea typeface="Adobe Heiti Std R" pitchFamily="0" charset="0"/>
                <a:cs typeface="Arial" pitchFamily="2" charset="0"/>
              </a:rPr>
              <a:t> down the </a:t>
            </a:r>
            <a:r>
              <a:rPr lang="fr-fr" cap="none">
                <a:solidFill>
                  <a:schemeClr val="bg1"/>
                </a:solidFill>
                <a:latin typeface="Quicksand Medium" pitchFamily="0" charset="0"/>
                <a:ea typeface="Adobe Heiti Std R" pitchFamily="0" charset="0"/>
                <a:cs typeface="Arial" pitchFamily="2" charset="0"/>
              </a:rPr>
              <a:t>difference</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until</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it</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reaches</a:t>
            </a:r>
            <a:r>
              <a:rPr lang="fr-fr" cap="none">
                <a:solidFill>
                  <a:schemeClr val="bg1"/>
                </a:solidFill>
                <a:latin typeface="Quicksand Medium" pitchFamily="0" charset="0"/>
                <a:ea typeface="Adobe Heiti Std R" pitchFamily="0" charset="0"/>
                <a:cs typeface="Arial" pitchFamily="2" charset="0"/>
              </a:rPr>
              <a:t> the </a:t>
            </a:r>
            <a:r>
              <a:rPr lang="fr-fr" cap="none">
                <a:solidFill>
                  <a:schemeClr val="bg1"/>
                </a:solidFill>
                <a:latin typeface="Quicksand Medium" pitchFamily="0" charset="0"/>
                <a:ea typeface="Adobe Heiti Std R" pitchFamily="0" charset="0"/>
                <a:cs typeface="Arial" pitchFamily="2" charset="0"/>
              </a:rPr>
              <a:t>null</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difference</a:t>
            </a:r>
            <a:r>
              <a:rPr lang="fr-fr" cap="none">
                <a:solidFill>
                  <a:schemeClr val="bg1"/>
                </a:solidFill>
                <a:latin typeface="Quicksand Medium" pitchFamily="0" charset="0"/>
                <a:ea typeface="Adobe Heiti Std R" pitchFamily="0" charset="0"/>
                <a:cs typeface="Arial" pitchFamily="2" charset="0"/>
              </a:rPr>
              <a:t> , if the opposite </a:t>
            </a:r>
            <a:r>
              <a:rPr lang="fr-fr" cap="none">
                <a:solidFill>
                  <a:schemeClr val="bg1"/>
                </a:solidFill>
                <a:latin typeface="Quicksand Medium" pitchFamily="0" charset="0"/>
                <a:ea typeface="Adobe Heiti Std R" pitchFamily="0" charset="0"/>
                <a:cs typeface="Arial" pitchFamily="2" charset="0"/>
              </a:rPr>
              <a:t>results</a:t>
            </a:r>
            <a:r>
              <a:rPr lang="fr-fr" cap="none">
                <a:solidFill>
                  <a:schemeClr val="bg1"/>
                </a:solidFill>
                <a:latin typeface="Quicksand Medium" pitchFamily="0" charset="0"/>
                <a:ea typeface="Adobe Heiti Std R" pitchFamily="0" charset="0"/>
                <a:cs typeface="Arial" pitchFamily="2" charset="0"/>
              </a:rPr>
              <a:t> are </a:t>
            </a:r>
            <a:r>
              <a:rPr lang="fr-fr" cap="none">
                <a:solidFill>
                  <a:schemeClr val="bg1"/>
                </a:solidFill>
                <a:latin typeface="Quicksand Medium" pitchFamily="0" charset="0"/>
                <a:ea typeface="Adobe Heiti Std R" pitchFamily="0" charset="0"/>
                <a:cs typeface="Arial" pitchFamily="2" charset="0"/>
              </a:rPr>
              <a:t>obtained</a:t>
            </a:r>
            <a:r>
              <a:rPr lang="fr-fr" cap="none">
                <a:solidFill>
                  <a:schemeClr val="bg1"/>
                </a:solidFill>
                <a:latin typeface="Quicksand Medium" pitchFamily="0" charset="0"/>
                <a:ea typeface="Adobe Heiti Std R" pitchFamily="0" charset="0"/>
                <a:cs typeface="Arial" pitchFamily="2" charset="0"/>
              </a:rPr>
              <a:t> , the </a:t>
            </a:r>
            <a:r>
              <a:rPr lang="fr-fr" cap="none">
                <a:solidFill>
                  <a:schemeClr val="bg1"/>
                </a:solidFill>
                <a:latin typeface="Quicksand Medium" pitchFamily="0" charset="0"/>
                <a:ea typeface="Adobe Heiti Std R" pitchFamily="0" charset="0"/>
                <a:cs typeface="Arial" pitchFamily="2" charset="0"/>
              </a:rPr>
              <a:t>loop</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will</a:t>
            </a:r>
            <a:r>
              <a:rPr lang="fr-fr" cap="none">
                <a:solidFill>
                  <a:schemeClr val="bg1"/>
                </a:solidFill>
                <a:latin typeface="Quicksand Medium" pitchFamily="0" charset="0"/>
                <a:ea typeface="Adobe Heiti Std R" pitchFamily="0" charset="0"/>
                <a:cs typeface="Arial" pitchFamily="2" charset="0"/>
              </a:rPr>
              <a:t> break once I=Imax </a:t>
            </a:r>
            <a:r>
              <a:rPr lang="fr-fr" cap="none">
                <a:solidFill>
                  <a:schemeClr val="bg1"/>
                </a:solidFill>
                <a:latin typeface="Quicksand Medium" pitchFamily="0" charset="0"/>
                <a:ea typeface="Adobe Heiti Std R" pitchFamily="0" charset="0"/>
                <a:cs typeface="Arial" pitchFamily="2" charset="0"/>
              </a:rPr>
              <a:t>automatically</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announcing</a:t>
            </a:r>
            <a:r>
              <a:rPr lang="fr-fr" cap="none">
                <a:solidFill>
                  <a:schemeClr val="bg1"/>
                </a:solidFill>
                <a:latin typeface="Quicksand Medium" pitchFamily="0" charset="0"/>
                <a:ea typeface="Adobe Heiti Std R" pitchFamily="0" charset="0"/>
                <a:cs typeface="Arial" pitchFamily="2" charset="0"/>
              </a:rPr>
              <a:t> the </a:t>
            </a:r>
            <a:r>
              <a:rPr lang="fr-fr" cap="none">
                <a:solidFill>
                  <a:schemeClr val="bg1"/>
                </a:solidFill>
                <a:latin typeface="Quicksand Medium" pitchFamily="0" charset="0"/>
                <a:ea typeface="Adobe Heiti Std R" pitchFamily="0" charset="0"/>
                <a:cs typeface="Arial" pitchFamily="2" charset="0"/>
              </a:rPr>
              <a:t>latest</a:t>
            </a:r>
            <a:r>
              <a:rPr lang="fr-fr" cap="none">
                <a:solidFill>
                  <a:schemeClr val="bg1"/>
                </a:solidFill>
                <a:latin typeface="Quicksand Medium" pitchFamily="0" charset="0"/>
                <a:ea typeface="Adobe Heiti Std R" pitchFamily="0" charset="0"/>
                <a:cs typeface="Arial" pitchFamily="2" charset="0"/>
              </a:rPr>
              <a:t> </a:t>
            </a:r>
            <a:r>
              <a:rPr lang="fr-fr" cap="none">
                <a:solidFill>
                  <a:schemeClr val="bg1"/>
                </a:solidFill>
                <a:latin typeface="Quicksand Medium" pitchFamily="0" charset="0"/>
                <a:ea typeface="Adobe Heiti Std R" pitchFamily="0" charset="0"/>
                <a:cs typeface="Arial" pitchFamily="2" charset="0"/>
              </a:rPr>
              <a:t>xnew</a:t>
            </a:r>
            <a:r>
              <a:rPr lang="fr-fr" cap="none">
                <a:solidFill>
                  <a:schemeClr val="bg1"/>
                </a:solidFill>
                <a:latin typeface="Quicksand Medium" pitchFamily="0" charset="0"/>
                <a:ea typeface="Adobe Heiti Std R" pitchFamily="0" charset="0"/>
                <a:cs typeface="Arial" pitchFamily="2" charset="0"/>
              </a:rPr>
              <a:t> to </a:t>
            </a:r>
            <a:r>
              <a:rPr lang="fr-fr" cap="none">
                <a:solidFill>
                  <a:schemeClr val="bg1"/>
                </a:solidFill>
                <a:latin typeface="Quicksand Medium" pitchFamily="0" charset="0"/>
                <a:ea typeface="Adobe Heiti Std R" pitchFamily="0" charset="0"/>
                <a:cs typeface="Arial" pitchFamily="2" charset="0"/>
              </a:rPr>
              <a:t>be</a:t>
            </a:r>
            <a:r>
              <a:rPr lang="fr-fr" cap="none">
                <a:solidFill>
                  <a:schemeClr val="bg1"/>
                </a:solidFill>
                <a:latin typeface="Quicksand Medium" pitchFamily="0" charset="0"/>
                <a:ea typeface="Adobe Heiti Std R" pitchFamily="0" charset="0"/>
                <a:cs typeface="Arial" pitchFamily="2" charset="0"/>
              </a:rPr>
              <a:t> the </a:t>
            </a:r>
            <a:r>
              <a:rPr lang="fr-fr" cap="none">
                <a:solidFill>
                  <a:schemeClr val="bg1"/>
                </a:solidFill>
                <a:latin typeface="Quicksand Medium" pitchFamily="0" charset="0"/>
                <a:ea typeface="Adobe Heiti Std R" pitchFamily="0" charset="0"/>
                <a:cs typeface="Arial" pitchFamily="2" charset="0"/>
              </a:rPr>
              <a:t>root</a:t>
            </a:r>
            <a:r>
              <a:rPr lang="fr-fr" cap="none">
                <a:solidFill>
                  <a:schemeClr val="bg1"/>
                </a:solidFill>
                <a:latin typeface="Quicksand Medium" pitchFamily="0" charset="0"/>
                <a:ea typeface="Adobe Heiti Std R" pitchFamily="0" charset="0"/>
                <a:cs typeface="Arial" pitchFamily="2" charset="0"/>
              </a:rPr>
              <a:t> (close approximation).</a:t>
            </a:r>
            <a:endParaRPr lang="fr-fr" cap="none">
              <a:solidFill>
                <a:schemeClr val="bg1"/>
              </a:solidFill>
              <a:latin typeface="Quicksand Medium" pitchFamily="0" charset="0"/>
              <a:ea typeface="Adobe Heiti Std R" pitchFamily="0" charset="0"/>
              <a:cs typeface="Arial" pitchFamily="2" charset="0"/>
            </a:endParaRPr>
          </a:p>
        </p:txBody>
      </p:sp>
      <p:sp>
        <p:nvSpPr>
          <p:cNvPr id="8" name="Rectangle 1"/>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E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Fg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QgQAAAIVAADYNAAAYx0AABAAAAAmAAAACAAAAP//////////"/>
              </a:ext>
            </a:extLst>
          </p:cNvSpPr>
          <p:nvPr/>
        </p:nvSpPr>
        <p:spPr>
          <a:xfrm>
            <a:off x="692150" y="3415030"/>
            <a:ext cx="7898130" cy="1362075"/>
          </a:xfrm>
          <a:prstGeom prst="rect">
            <a:avLst/>
          </a:prstGeom>
          <a:solidFill>
            <a:schemeClr val="accent1"/>
          </a:solid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9" name="ZoneTexte 9"/>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GZW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QgQAAAIVAAATNAAA3RwAABAgAAAmAAAACAAAAP//////////"/>
              </a:ext>
            </a:extLst>
          </p:cNvSpPr>
          <p:nvPr/>
        </p:nvSpPr>
        <p:spPr>
          <a:xfrm>
            <a:off x="692150" y="3415030"/>
            <a:ext cx="7773035" cy="1276985"/>
          </a:xfrm>
          <a:prstGeom prst="rect">
            <a:avLst/>
          </a:prstGeom>
          <a:noFill/>
          <a:ln>
            <a:noFill/>
          </a:ln>
          <a:effectLst/>
        </p:spPr>
        <p:txBody>
          <a:bodyPr vert="horz" wrap="square" lIns="91440" tIns="45720" rIns="91440" bIns="45720" numCol="1" spcCol="215900" anchor="t"/>
          <a:lstStyle/>
          <a:p>
            <a:pPr/>
            <a:r>
              <a:rPr lang="en-us" sz="1100" b="1" u="sng" cap="none">
                <a:solidFill>
                  <a:srgbClr val="FFC000"/>
                </a:solidFill>
                <a:latin typeface="Quicksand Medium" pitchFamily="0" charset="0"/>
                <a:ea typeface="Arial" pitchFamily="2" charset="0"/>
                <a:cs typeface="Arial" pitchFamily="2" charset="0"/>
              </a:rPr>
              <a:t>Advantages of the Secant Method</a:t>
            </a:r>
            <a:endParaRPr lang="fr-fr" sz="1100" b="1" u="sng" cap="none">
              <a:solidFill>
                <a:srgbClr val="FFC000"/>
              </a:solidFill>
              <a:latin typeface="Quicksand Medium" pitchFamily="0" charset="0"/>
              <a:ea typeface="Arial" pitchFamily="2" charset="0"/>
              <a:cs typeface="Arial" pitchFamily="2" charset="0"/>
            </a:endParaRPr>
          </a:p>
          <a:p>
            <a:pPr/>
            <a:r>
              <a:rPr lang="en-us" sz="1100" b="1" cap="none">
                <a:solidFill>
                  <a:srgbClr val="FED8EB"/>
                </a:solidFill>
                <a:latin typeface="Quicksand Medium" pitchFamily="0" charset="0"/>
                <a:ea typeface="Arial" pitchFamily="2" charset="0"/>
                <a:cs typeface="Arial" pitchFamily="2" charset="0"/>
              </a:rPr>
              <a:t>1° Faster Convergence: </a:t>
            </a:r>
            <a:r>
              <a:rPr lang="en-us" sz="1100" cap="none">
                <a:solidFill>
                  <a:schemeClr val="bg1"/>
                </a:solidFill>
                <a:latin typeface="Quicksand Medium" pitchFamily="0" charset="0"/>
                <a:ea typeface="Arial" pitchFamily="2" charset="0"/>
                <a:cs typeface="Arial" pitchFamily="2" charset="0"/>
              </a:rPr>
              <a:t>Compared to linear methods like the bisection method, the secant method often exhibits faster convergence rates, typically superlinear.</a:t>
            </a:r>
            <a:endParaRPr lang="fr-fr" sz="1100" cap="none">
              <a:solidFill>
                <a:schemeClr val="bg1"/>
              </a:solidFill>
              <a:latin typeface="Quicksand Medium" pitchFamily="0" charset="0"/>
              <a:ea typeface="Arial" pitchFamily="2" charset="0"/>
              <a:cs typeface="Arial" pitchFamily="2" charset="0"/>
            </a:endParaRPr>
          </a:p>
          <a:p>
            <a:pPr/>
            <a:r>
              <a:rPr lang="en-us" sz="1100" b="1" cap="none">
                <a:solidFill>
                  <a:srgbClr val="FED8EB"/>
                </a:solidFill>
                <a:latin typeface="Quicksand Medium" pitchFamily="0" charset="0"/>
                <a:ea typeface="Arial" pitchFamily="2" charset="0"/>
                <a:cs typeface="Arial" pitchFamily="2" charset="0"/>
              </a:rPr>
              <a:t>2° Derivative-Free:</a:t>
            </a:r>
            <a:r>
              <a:rPr lang="en-us" sz="1100" cap="none">
                <a:solidFill>
                  <a:srgbClr val="FED8EB"/>
                </a:solidFill>
                <a:latin typeface="Quicksand Medium" pitchFamily="0" charset="0"/>
                <a:ea typeface="Arial" pitchFamily="2" charset="0"/>
                <a:cs typeface="Arial" pitchFamily="2" charset="0"/>
              </a:rPr>
              <a:t> </a:t>
            </a:r>
            <a:r>
              <a:rPr lang="en-us" sz="1100" cap="none">
                <a:solidFill>
                  <a:schemeClr val="bg1"/>
                </a:solidFill>
                <a:latin typeface="Quicksand Medium" pitchFamily="0" charset="0"/>
                <a:ea typeface="Arial" pitchFamily="2" charset="0"/>
                <a:cs typeface="Arial" pitchFamily="2" charset="0"/>
              </a:rPr>
              <a:t>This method does not require the calculation of the function's derivative, making it suitable for functions where derivatives are complex or unavailable.</a:t>
            </a:r>
            <a:endParaRPr lang="fr-fr" sz="1100" cap="none">
              <a:solidFill>
                <a:schemeClr val="bg1"/>
              </a:solidFill>
              <a:latin typeface="Quicksand Medium" pitchFamily="0" charset="0"/>
              <a:ea typeface="Arial" pitchFamily="2" charset="0"/>
              <a:cs typeface="Arial" pitchFamily="2" charset="0"/>
            </a:endParaRPr>
          </a:p>
          <a:p>
            <a:pPr/>
            <a:r>
              <a:rPr lang="en-us" sz="1100" b="1" cap="none">
                <a:solidFill>
                  <a:srgbClr val="FED8EB"/>
                </a:solidFill>
                <a:latin typeface="Quicksand Medium" pitchFamily="0" charset="0"/>
                <a:ea typeface="Arial" pitchFamily="2" charset="0"/>
                <a:cs typeface="Arial" pitchFamily="2" charset="0"/>
              </a:rPr>
              <a:t>3° Efficient Function Evaluations:</a:t>
            </a:r>
            <a:r>
              <a:rPr lang="en-us" sz="1100" cap="none">
                <a:solidFill>
                  <a:srgbClr val="FED8EB"/>
                </a:solidFill>
                <a:latin typeface="Quicksand Medium" pitchFamily="0" charset="0"/>
                <a:ea typeface="Arial" pitchFamily="2" charset="0"/>
                <a:cs typeface="Arial" pitchFamily="2" charset="0"/>
              </a:rPr>
              <a:t> </a:t>
            </a:r>
            <a:r>
              <a:rPr lang="en-us" sz="1100" cap="none">
                <a:solidFill>
                  <a:schemeClr val="bg1"/>
                </a:solidFill>
                <a:latin typeface="Quicksand Medium" pitchFamily="0" charset="0"/>
                <a:ea typeface="Arial" pitchFamily="2" charset="0"/>
                <a:cs typeface="Arial" pitchFamily="2" charset="0"/>
              </a:rPr>
              <a:t>Each iteration of the secant method typically requires only one function evaluation, unlike Newton's method, which requires two</a:t>
            </a:r>
            <a:endParaRPr lang="fr-fr" sz="1100" cap="none">
              <a:solidFill>
                <a:schemeClr val="bg1"/>
              </a:solidFill>
              <a:latin typeface="Quicksand Medium" pitchFamily="0" charset="0"/>
              <a:ea typeface="Arial" pitchFamily="2" charset="0"/>
              <a:cs typeface="Arial" pitchFamily="2" charset="0"/>
            </a:endParaRPr>
          </a:p>
        </p:txBody>
      </p:sp>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13.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BAHhY7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sdAAAAAAAA0DgAAEkOAAAQAAAAJgAAAAgAAAD//////////w=="/>
              </a:ext>
            </a:extLst>
          </p:cNvPicPr>
          <p:nvPr/>
        </p:nvPicPr>
        <p:blipFill>
          <a:blip r:embed="rId3"/>
          <a:srcRect l="0" t="0" r="6540" b="20590"/>
          <a:stretch>
            <a:fillRect/>
          </a:stretch>
        </p:blipFill>
        <p:spPr>
          <a:xfrm rot="10800000" flipH="1">
            <a:off x="4721225"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AAAAB9DAAA6g4AAKQfAAAQAAAAJgAAAAgAAAD//////////w=="/>
              </a:ext>
            </a:extLst>
          </p:cNvPicPr>
          <p:nvPr/>
        </p:nvPicPr>
        <p:blipFill>
          <a:blip r:embed="rId3"/>
          <a:srcRect l="0" t="0" r="35540" b="17110"/>
          <a:stretch>
            <a:fillRect/>
          </a:stretch>
        </p:blipFill>
        <p:spPr>
          <a:xfrm rot="5400000">
            <a:off x="-344170" y="2374265"/>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GZmZg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D4DAADkNAAAlx0AABAAAAAmAAAACAAAAP//////////"/>
              </a:ext>
            </a:extLst>
          </p:cNvSpPr>
          <p:nvPr/>
        </p:nvSpPr>
        <p:spPr>
          <a:xfrm>
            <a:off x="546100" y="527050"/>
            <a:ext cx="8051800" cy="4283075"/>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02;p3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XAMAABEEAACENAAAJR0AABAAAAAmAAAACAAAAD0wAAAAAAAA"/>
              </a:ext>
            </a:extLst>
          </p:cNvSpPr>
          <p:nvPr>
            <p:ph type="body" idx="1"/>
          </p:nvPr>
        </p:nvSpPr>
        <p:spPr>
          <a:xfrm>
            <a:off x="546100" y="661035"/>
            <a:ext cx="7990840" cy="4076700"/>
          </a:xfrm>
        </p:spPr>
        <p:txBody>
          <a:bodyPr vert="horz" wrap="square" lIns="91440" tIns="91440" rIns="91440" bIns="91440" numCol="1" spcCol="215900" anchor="ctr">
            <a:prstTxWarp prst="textNoShape">
              <a:avLst/>
            </a:prstTxWarp>
          </a:bodyPr>
          <a:lstStyle/>
          <a:p>
            <a:pPr marL="158750" indent="0" algn="just">
              <a:buNone/>
            </a:pPr>
            <a:r>
              <a:rPr lang="en-gb" sz="1200" b="1" u="sng" cap="none">
                <a:solidFill>
                  <a:srgbClr val="FFC000"/>
                </a:solidFill>
              </a:rPr>
              <a:t>3_c    o  d  e :</a:t>
            </a:r>
            <a:endParaRPr lang="en-gb" sz="1200" b="1" u="sng" cap="none">
              <a:solidFill>
                <a:srgbClr val="FFC000"/>
              </a:solidFill>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cap="none"/>
          </a:p>
        </p:txBody>
      </p:sp>
      <p:cxnSp>
        <p:nvCxnSpPr>
          <p:cNvPr id="6"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PpA+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XSAAAOL5//+5KQAAPgMAABAAAAAmAAAACAAAAP//////////"/>
              </a:ext>
            </a:extLst>
          </p:cNvCxnSpPr>
          <p:nvPr/>
        </p:nvCxnSpPr>
        <p:spPr>
          <a:xfrm flipV="1">
            <a:off x="5260975" y="-994410"/>
            <a:ext cx="1521460" cy="1521460"/>
          </a:xfrm>
          <a:prstGeom prst="straightConnector1">
            <a:avLst/>
          </a:prstGeom>
          <a:noFill/>
          <a:ln w="9525" cap="flat" cmpd="sng" algn="ctr">
            <a:solidFill>
              <a:schemeClr val="bg1"/>
            </a:solidFill>
            <a:prstDash val="solid"/>
            <a:headEnd type="none"/>
            <a:tailEnd type="none"/>
          </a:ln>
          <a:effectLst/>
        </p:spPr>
      </p:cxnSp>
      <p:cxnSp>
        <p:nvCxnSpPr>
          <p:cNvPr id="7"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kDA+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ggAAAFwAAADxCQAAywkAABAAAAAmAAAACAAAAP//////////"/>
              </a:ext>
            </a:extLst>
          </p:cNvCxnSpPr>
          <p:nvPr/>
        </p:nvCxnSpPr>
        <p:spPr>
          <a:xfrm rot="10800000" flipH="1">
            <a:off x="82550" y="58420"/>
            <a:ext cx="1533525" cy="1533525"/>
          </a:xfrm>
          <a:prstGeom prst="straightConnector1">
            <a:avLst/>
          </a:prstGeom>
          <a:noFill/>
          <a:ln w="9525" cap="flat" cmpd="sng" algn="ctr">
            <a:solidFill>
              <a:schemeClr val="bg1"/>
            </a:solidFill>
            <a:prstDash val="solid"/>
            <a:headEnd type="none"/>
            <a:tailEnd type="none"/>
          </a:ln>
          <a:effectLst/>
        </p:spPr>
      </p:cxnSp>
      <p:sp>
        <p:nvSpPr>
          <p:cNvPr id="8" name="Rectangle 2"/>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EAAAAAAAAAHgBAAP///wgAAAAAAAAAAAAAAAAAAAAAAAAAAAAAAAAAAAAAZAAAAAEAAABAAAAAAAAAAAAAAAAAAAAAAAAAAAAAAAAAAAAAAAAAAAAAAAAAAAAAAAAAAAAAAAAAAAAAAAAAAAAAAAAAAAAAAAAAAAAAAAAAAAAAAAAAAAAAAAAAAAAAFAAAADwAAAABAAAAAAAAACMVRA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kD6Q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gBAAP///wEAAAAAAAAAAAAAAAAAAAAAAAAAAAAAAAAAAAAAAAAAACMVRAB/f38A+DeXA8zMzADAwP8Af39/AAAAAAAAAAAAAAAAAAAAAAAAAAAAIQAAABgAAAAUAAAA+wMAABYGAADkEgAA+RsAABAAAAAmAAAACAAAAP//////////"/>
              </a:ext>
            </a:extLst>
          </p:cNvSpPr>
          <p:nvPr/>
        </p:nvSpPr>
        <p:spPr>
          <a:xfrm>
            <a:off x="647065" y="989330"/>
            <a:ext cx="2423795" cy="3557905"/>
          </a:xfrm>
          <a:prstGeom prst="rect">
            <a:avLst/>
          </a:prstGeom>
          <a:solidFill>
            <a:srgbClr val="1E0040"/>
          </a:solidFill>
          <a:ln w="25400" cap="flat" cmpd="sng" algn="ctr">
            <a:solidFill>
              <a:srgbClr val="231544"/>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9" name="Rectangle 9"/>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EAAAAAAAAAHgBAAP///wgAAAAAAAAAAAAAAAAAAAAAAAAAAAAAAAAAAAAAZAAAAAEAAABAAAAAAAAAAAAAAAAAAAAAAAAAAAAAAAAAAAAAAAAAAAAAAAAAAAAAAAAAAAAAAAAAAAAAAAAAAAAAAAAAAAAAAAAAAAAAAAAAAAAAAAAAAAAAAAAAAAAAFAAAADwAAAABAAAAAAAAACMVRA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kD6Q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gBAAP///wEAAAAAAAAAAAAAAAAAAAAAAAAAAAAAAAAAAAAAAAAAACMVRAB/f38A+DeXA8zMzADAwP8Af39/AAAAAAAAAAAAAAAAAAAAAAAAAAAAIQAAABgAAAAUAAAAHBUAADMGAADFIgAAFhwAABAAAAAmAAAACAAAAP//////////"/>
              </a:ext>
            </a:extLst>
          </p:cNvSpPr>
          <p:nvPr/>
        </p:nvSpPr>
        <p:spPr>
          <a:xfrm>
            <a:off x="3431540" y="1007745"/>
            <a:ext cx="2220595" cy="3557905"/>
          </a:xfrm>
          <a:prstGeom prst="rect">
            <a:avLst/>
          </a:prstGeom>
          <a:solidFill>
            <a:srgbClr val="1E0040"/>
          </a:solidFill>
          <a:ln w="25400" cap="flat" cmpd="sng" algn="ctr">
            <a:solidFill>
              <a:srgbClr val="231544"/>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0" name="ZoneTexte 7"/>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kD6Q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wMAAFEGAAB6EwAAwRwAABAgAAAmAAAACAAAAP//////////"/>
              </a:ext>
            </a:extLst>
          </p:cNvSpPr>
          <p:nvPr/>
        </p:nvSpPr>
        <p:spPr>
          <a:xfrm>
            <a:off x="647065" y="1026795"/>
            <a:ext cx="2519045" cy="3647440"/>
          </a:xfrm>
          <a:prstGeom prst="rect">
            <a:avLst/>
          </a:prstGeom>
          <a:noFill/>
          <a:ln>
            <a:noFill/>
          </a:ln>
          <a:effectLst/>
        </p:spPr>
        <p:txBody>
          <a:bodyPr vert="horz" wrap="square" lIns="91440" tIns="45720" rIns="91440" bIns="45720" numCol="1" spcCol="215900" anchor="t"/>
          <a:lstStyle/>
          <a:p>
            <a:pPr/>
            <a:r>
              <a:rPr lang="en-us" sz="1000" cap="none">
                <a:solidFill>
                  <a:schemeClr val="bg1"/>
                </a:solidFill>
              </a:rPr>
              <a:t>function [result1, result2, terms] = apply(f, x0, x1, stop, domain)</a:t>
            </a:r>
            <a:br/>
            <a:r>
              <a:rPr lang="en-us" sz="1000" cap="none">
                <a:solidFill>
                  <a:schemeClr val="bg1"/>
                </a:solidFill>
              </a:rPr>
              <a:t>    % Initialize the variables</a:t>
            </a:r>
            <a:br/>
            <a:r>
              <a:rPr lang="en-us" sz="1000" cap="none">
                <a:solidFill>
                  <a:schemeClr val="bg1"/>
                </a:solidFill>
              </a:rPr>
              <a:t>    result1 = x1</a:t>
            </a:r>
            <a:br/>
            <a:r>
              <a:rPr lang="en-us" sz="1000" cap="none">
                <a:solidFill>
                  <a:schemeClr val="bg1"/>
                </a:solidFill>
              </a:rPr>
              <a:t>    result2 = x0</a:t>
            </a:r>
            <a:br/>
            <a:r>
              <a:rPr lang="en-us" sz="1000" cap="none">
                <a:solidFill>
                  <a:schemeClr val="bg1"/>
                </a:solidFill>
              </a:rPr>
              <a:t>    terms = 0</a:t>
            </a:r>
            <a:br/>
            <a:br/>
            <a:r>
              <a:rPr lang="en-us" sz="1000" cap="none">
                <a:solidFill>
                  <a:schemeClr val="bg1"/>
                </a:solidFill>
              </a:rPr>
              <a:t>    if nargin &lt; 5.</a:t>
            </a:r>
            <a:br/>
            <a:r>
              <a:rPr lang="en-us" sz="1000" cap="none">
                <a:solidFill>
                  <a:schemeClr val="bg1"/>
                </a:solidFill>
              </a:rPr>
              <a:t>        domain = [-Inf, Inf]</a:t>
            </a:r>
            <a:br/>
            <a:r>
              <a:rPr lang="en-us" sz="1000" cap="none">
                <a:solidFill>
                  <a:schemeClr val="bg1"/>
                </a:solidFill>
              </a:rPr>
              <a:t>        if nargin &lt; 4,</a:t>
            </a:r>
            <a:br/>
            <a:r>
              <a:rPr lang="en-us" sz="1000" cap="none">
                <a:solidFill>
                  <a:schemeClr val="bg1"/>
                </a:solidFill>
              </a:rPr>
              <a:t>            stop = @(w, x, y, z) false;</a:t>
            </a:r>
            <a:br/>
            <a:r>
              <a:rPr lang="en-us" sz="1000" cap="none">
                <a:solidFill>
                  <a:schemeClr val="bg1"/>
                </a:solidFill>
              </a:rPr>
              <a:t>        end</a:t>
            </a:r>
            <a:br/>
            <a:r>
              <a:rPr lang="en-us" sz="1000" cap="none">
                <a:solidFill>
                  <a:schemeClr val="bg1"/>
                </a:solidFill>
              </a:rPr>
              <a:t>    end</a:t>
            </a:r>
            <a:br/>
            <a:br/>
            <a:r>
              <a:rPr lang="en-us" sz="1000" cap="none">
                <a:solidFill>
                  <a:schemeClr val="bg1"/>
                </a:solidFill>
              </a:rPr>
              <a:t>    </a:t>
            </a:r>
            <a:r>
              <a:rPr lang="en-us" sz="1000" cap="none">
                <a:solidFill>
                  <a:srgbClr val="FFFF00"/>
                </a:solidFill>
              </a:rPr>
              <a:t>% If either of the two guesses provided is already a root, then just return that as the result</a:t>
            </a:r>
            <a:br/>
            <a:r>
              <a:rPr lang="en-us" sz="1000" cap="none">
                <a:solidFill>
                  <a:schemeClr val="bg1"/>
                </a:solidFill>
              </a:rPr>
              <a:t>    if f(x0) == 0, result1 = x0; result2 = x0; return; end</a:t>
            </a:r>
            <a:br/>
            <a:r>
              <a:rPr lang="en-us" sz="1000" cap="none">
                <a:solidFill>
                  <a:schemeClr val="bg1"/>
                </a:solidFill>
              </a:rPr>
              <a:t>    if f(x1) == 0, result1 = x1; result2 = x1; return; end</a:t>
            </a:r>
            <a:br/>
            <a:br/>
            <a:endParaRPr lang="fr-fr" sz="1050" cap="none"/>
          </a:p>
        </p:txBody>
      </p:sp>
      <p:sp>
        <p:nvSpPr>
          <p:cNvPr id="11" name="Rectangle 11"/>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EAAAAAAAAAHgBAAP///wgAAAAAAAAAAAAAAAAAAAAAAAAAAAAAAAAAAAAAZAAAAAEAAABAAAAAAAAAAAAAAAAAAAAAAAAAAAAAAAAAAAAAAAAAAAAAAAAAAAAAAAAAAAAAAAAAAAAAAAAAAAAAAAAAAAAAAAAAAAAAAAAAAAAAAAAAAAAAAAAAAAAAFAAAADwAAAABAAAAAAAAACMVRA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PpA+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gBAAP///wEAAAAAAAAAAAAAAAAAAAAAAAAAAAAAAAAAAAAAAAAAACMVRAB/f38A+DeXA8zMzADAwP8Af39/AAAAAAAAAAAAAAAAAAAAAAAAAAAAIQAAABgAAAAUAAAAFiQAADMGAACjMgAA+RsAABAAAAAmAAAACAAAAP//////////"/>
              </a:ext>
            </a:extLst>
          </p:cNvSpPr>
          <p:nvPr/>
        </p:nvSpPr>
        <p:spPr>
          <a:xfrm>
            <a:off x="5866130" y="1007745"/>
            <a:ext cx="2365375" cy="3539490"/>
          </a:xfrm>
          <a:prstGeom prst="rect">
            <a:avLst/>
          </a:prstGeom>
          <a:solidFill>
            <a:srgbClr val="1E0040"/>
          </a:solidFill>
          <a:ln w="25400" cap="flat" cmpd="sng" algn="ctr">
            <a:solidFill>
              <a:srgbClr val="231544"/>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2" name="ZoneTexte 8"/>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E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rBUAABYGAAB/IgAA2hwAABAgAAAmAAAACAAAAP//////////"/>
              </a:ext>
            </a:extLst>
          </p:cNvSpPr>
          <p:nvPr/>
        </p:nvSpPr>
        <p:spPr>
          <a:xfrm>
            <a:off x="3522980" y="989330"/>
            <a:ext cx="2084705" cy="3700780"/>
          </a:xfrm>
          <a:prstGeom prst="rect">
            <a:avLst/>
          </a:prstGeom>
          <a:noFill/>
          <a:ln>
            <a:noFill/>
          </a:ln>
          <a:effectLst/>
        </p:spPr>
        <p:txBody>
          <a:bodyPr vert="horz" wrap="square" lIns="91440" tIns="45720" rIns="91440" bIns="45720" numCol="1" spcCol="215900" anchor="t"/>
          <a:lstStyle/>
          <a:p>
            <a:pPr/>
            <a:r>
              <a:rPr lang="en-us" cap="none"/>
              <a:t>   </a:t>
            </a:r>
            <a:r>
              <a:rPr lang="en-us" cap="none">
                <a:solidFill>
                  <a:schemeClr val="bg1"/>
                </a:solidFill>
              </a:rPr>
              <a:t>  </a:t>
            </a:r>
            <a:r>
              <a:rPr lang="en-us" sz="1000" cap="none">
                <a:solidFill>
                  <a:schemeClr val="bg1"/>
                </a:solidFill>
              </a:rPr>
              <a:t> </a:t>
            </a:r>
            <a:r>
              <a:rPr lang="en-us" sz="1000" cap="none">
                <a:solidFill>
                  <a:srgbClr val="FFFF00"/>
                </a:solidFill>
              </a:rPr>
              <a:t>% If we hit a floating point equilibrium then the denominator becomes 0 and causes an error</a:t>
            </a:r>
            <a:br/>
            <a:r>
              <a:rPr lang="en-us" sz="1000" cap="none">
                <a:solidFill>
                  <a:srgbClr val="FFFF00"/>
                </a:solidFill>
              </a:rPr>
              <a:t>        % We stop iterating since all further iterates will be identical anyways and we will never get a better approximation</a:t>
            </a:r>
            <a:br/>
            <a:r>
              <a:rPr lang="en-us" sz="1000" cap="none">
                <a:solidFill>
                  <a:schemeClr val="bg1"/>
                </a:solidFill>
              </a:rPr>
              <a:t>        if x1 == x0, return; end</a:t>
            </a:r>
            <a:br/>
            <a:br/>
            <a:r>
              <a:rPr lang="en-us" sz="1000" cap="none">
                <a:solidFill>
                  <a:schemeClr val="bg1"/>
                </a:solidFill>
              </a:rPr>
              <a:t>      </a:t>
            </a:r>
            <a:r>
              <a:rPr lang="en-us" sz="1000" cap="none">
                <a:solidFill>
                  <a:srgbClr val="FFFF00"/>
                </a:solidFill>
              </a:rPr>
              <a:t>  % If the last guess produces a zero, it is a root</a:t>
            </a:r>
            <a:br/>
            <a:r>
              <a:rPr lang="en-us" sz="1000" cap="none">
                <a:solidFill>
                  <a:schemeClr val="bg1"/>
                </a:solidFill>
              </a:rPr>
              <a:t>        if f(x1) == 0, result1 = x1; result2 = x1; return; end</a:t>
            </a:r>
            <a:br/>
            <a:br/>
            <a:r>
              <a:rPr lang="en-us" sz="1000" cap="none">
                <a:solidFill>
                  <a:schemeClr val="bg1"/>
                </a:solidFill>
              </a:rPr>
              <a:t>       </a:t>
            </a:r>
            <a:r>
              <a:rPr lang="en-us" sz="1000" cap="none">
                <a:solidFill>
                  <a:srgbClr val="FFFF00"/>
                </a:solidFill>
              </a:rPr>
              <a:t>% Even if the guesses are not equal, we may hit a floating point contraction in the function outputs</a:t>
            </a:r>
            <a:r>
              <a:rPr lang="en-us" cap="none">
                <a:solidFill>
                  <a:srgbClr val="FFFF00"/>
                </a:solidFill>
              </a:rPr>
              <a:t> </a:t>
            </a:r>
            <a:endParaRPr lang="en-us" cap="none">
              <a:solidFill>
                <a:srgbClr val="FFFF00"/>
              </a:solidFill>
            </a:endParaRPr>
          </a:p>
          <a:p>
            <a:pPr/>
            <a:r>
              <a:rPr lang="en-us" sz="1100" cap="none">
                <a:solidFill>
                  <a:srgbClr val="FFFF00"/>
                </a:solidFill>
              </a:rPr>
              <a:t>% In that case, we add a small regularization term to avoid problems in the denominator</a:t>
            </a:r>
            <a:br/>
            <a:r>
              <a:rPr lang="en-us" sz="1050" cap="none">
                <a:solidFill>
                  <a:schemeClr val="bg1"/>
                </a:solidFill>
              </a:rPr>
              <a:t> </a:t>
            </a:r>
            <a:endParaRPr lang="fr-fr" cap="none">
              <a:solidFill>
                <a:schemeClr val="bg1"/>
              </a:solidFill>
            </a:endParaRPr>
          </a:p>
        </p:txBody>
      </p:sp>
      <p:sp>
        <p:nvSpPr>
          <p:cNvPr id="13" name="Rectangle 13"/>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EAF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kgMAANsDAACuNAAAJR0AABAAAAAmAAAACAAAAP//////////"/>
              </a:ext>
            </a:extLst>
          </p:cNvSpPr>
          <p:nvPr/>
        </p:nvSpPr>
        <p:spPr>
          <a:xfrm>
            <a:off x="580390" y="626745"/>
            <a:ext cx="7983220" cy="4110990"/>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4" name="ZoneTexte 10"/>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LgAES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FiQAAH0GAABvMgAA7hsAABAgAAAmAAAACAAAAP//////////"/>
              </a:ext>
            </a:extLst>
          </p:cNvSpPr>
          <p:nvPr/>
        </p:nvSpPr>
        <p:spPr>
          <a:xfrm>
            <a:off x="5866130" y="1054735"/>
            <a:ext cx="2332355" cy="3485515"/>
          </a:xfrm>
          <a:prstGeom prst="rect">
            <a:avLst/>
          </a:prstGeom>
          <a:noFill/>
          <a:ln>
            <a:noFill/>
          </a:ln>
          <a:effectLst/>
        </p:spPr>
        <p:txBody>
          <a:bodyPr vert="horz" wrap="square" lIns="91440" tIns="45720" rIns="91440" bIns="45720" numCol="1" spcCol="215900" anchor="t"/>
          <a:lstStyle/>
          <a:p>
            <a:pPr/>
            <a:r>
              <a:rPr lang="en-us" sz="1050" cap="none">
                <a:solidFill>
                  <a:srgbClr val="FFFF00"/>
                </a:solidFill>
              </a:rPr>
              <a:t>% We may also have two guesses that achieve a flat secant, in most cases the algorithm is just not suitable for these cases,</a:t>
            </a:r>
            <a:br/>
            <a:r>
              <a:rPr lang="en-us" sz="1050" cap="none">
                <a:solidFill>
                  <a:schemeClr val="bg1"/>
                </a:solidFill>
              </a:rPr>
              <a:t>      </a:t>
            </a:r>
            <a:r>
              <a:rPr lang="en-us" sz="1050" cap="none">
                <a:solidFill>
                  <a:srgbClr val="FFFF00"/>
                </a:solidFill>
              </a:rPr>
              <a:t>  % but it may be accounted for by this method</a:t>
            </a:r>
            <a:br/>
            <a:r>
              <a:rPr lang="en-us" sz="1050" cap="none">
                <a:solidFill>
                  <a:schemeClr val="bg1"/>
                </a:solidFill>
              </a:rPr>
              <a:t>        epsilon = 0</a:t>
            </a:r>
            <a:br/>
            <a:r>
              <a:rPr lang="en-us" sz="1050" cap="none">
                <a:solidFill>
                  <a:schemeClr val="bg1"/>
                </a:solidFill>
              </a:rPr>
              <a:t>        if f(x1) == f(x0), epsilon = 1e-6 * f(x1); end</a:t>
            </a:r>
            <a:br/>
            <a:br/>
            <a:r>
              <a:rPr lang="en-us" sz="1050" cap="none">
                <a:solidFill>
                  <a:schemeClr val="bg1"/>
                </a:solidFill>
              </a:rPr>
              <a:t>        </a:t>
            </a:r>
            <a:r>
              <a:rPr lang="en-us" sz="1050" cap="none">
                <a:solidFill>
                  <a:srgbClr val="FFFF00"/>
                </a:solidFill>
              </a:rPr>
              <a:t>% Find the next iteration of the approximation using the secant formula</a:t>
            </a:r>
            <a:br/>
            <a:r>
              <a:rPr lang="en-us" sz="1050" cap="none">
                <a:solidFill>
                  <a:schemeClr val="bg1"/>
                </a:solidFill>
              </a:rPr>
              <a:t>        result1 = x1 - f(x1) * (x1 - x0) / (f(x1) - f(x0) + epsilon);</a:t>
            </a:r>
            <a:br/>
            <a:r>
              <a:rPr lang="en-us" sz="1050" cap="none">
                <a:solidFill>
                  <a:schemeClr val="bg1"/>
                </a:solidFill>
              </a:rPr>
              <a:t>        x0 = x1;</a:t>
            </a:r>
            <a:br/>
            <a:r>
              <a:rPr lang="en-us" sz="1050" cap="none">
                <a:solidFill>
                  <a:schemeClr val="bg1"/>
                </a:solidFill>
              </a:rPr>
              <a:t>        x1 = result1;</a:t>
            </a:r>
            <a:br/>
            <a:r>
              <a:rPr lang="en-us" sz="1050" cap="none">
                <a:solidFill>
                  <a:schemeClr val="bg1"/>
                </a:solidFill>
              </a:rPr>
              <a:t>        result2 = x0;</a:t>
            </a:r>
            <a:br/>
            <a:r>
              <a:rPr lang="en-us" sz="1050" cap="none">
                <a:solidFill>
                  <a:schemeClr val="bg1"/>
                </a:solidFill>
              </a:rPr>
              <a:t>        terms = terms + 1;</a:t>
            </a:r>
            <a:br/>
            <a:r>
              <a:rPr lang="en-us" sz="1050" cap="none">
                <a:solidFill>
                  <a:schemeClr val="bg1"/>
                </a:solidFill>
              </a:rPr>
              <a:t>    end</a:t>
            </a:r>
            <a:br/>
            <a:r>
              <a:rPr lang="en-us" sz="1050" cap="none">
                <a:solidFill>
                  <a:schemeClr val="bg1"/>
                </a:solidFill>
              </a:rPr>
              <a:t>end</a:t>
            </a:r>
            <a:endParaRPr lang="fr-fr" sz="1050" cap="none">
              <a:solidFill>
                <a:schemeClr val="bg1"/>
              </a:solidFill>
            </a:endParaRPr>
          </a:p>
        </p:txBody>
      </p:sp>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14.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sdAAAAAAAA0DgAAEkOAAAQAAAAJgAAAAgAAAD//////////w=="/>
              </a:ext>
            </a:extLst>
          </p:cNvPicPr>
          <p:nvPr/>
        </p:nvPicPr>
        <p:blipFill>
          <a:blip r:embed="rId3"/>
          <a:srcRect l="0" t="0" r="6540" b="20590"/>
          <a:stretch>
            <a:fillRect/>
          </a:stretch>
        </p:blipFill>
        <p:spPr>
          <a:xfrm rot="10800000" flipH="1">
            <a:off x="4721225"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E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AAAAB9DAAA6g4AAKQfAAAQAAAAJgAAAAgAAAD//////////w=="/>
              </a:ext>
            </a:extLst>
          </p:cNvPicPr>
          <p:nvPr/>
        </p:nvPicPr>
        <p:blipFill>
          <a:blip r:embed="rId3"/>
          <a:srcRect l="0" t="0" r="35540" b="17110"/>
          <a:stretch>
            <a:fillRect/>
          </a:stretch>
        </p:blipFill>
        <p:spPr>
          <a:xfrm rot="5400000">
            <a:off x="-344170" y="2374265"/>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D7o2a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D4DAADkNAAAlx0AABAAAAAmAAAACAAAAP//////////"/>
              </a:ext>
            </a:extLst>
          </p:cNvSpPr>
          <p:nvPr/>
        </p:nvSpPr>
        <p:spPr>
          <a:xfrm>
            <a:off x="546100" y="527050"/>
            <a:ext cx="8051800" cy="4283075"/>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02;p3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E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XAMAABEEAACENAAAJR0AABAAAAAmAAAACAAAAD0wAAAAAAAA"/>
              </a:ext>
            </a:extLst>
          </p:cNvSpPr>
          <p:nvPr>
            <p:ph type="body" idx="1"/>
          </p:nvPr>
        </p:nvSpPr>
        <p:spPr>
          <a:xfrm>
            <a:off x="546100" y="661035"/>
            <a:ext cx="7990840" cy="4076700"/>
          </a:xfrm>
        </p:spPr>
        <p:txBody>
          <a:bodyPr vert="horz" wrap="square" lIns="91440" tIns="91440" rIns="91440" bIns="91440" numCol="1" spcCol="215900" anchor="ctr">
            <a:prstTxWarp prst="textNoShape">
              <a:avLst/>
            </a:prstTxWarp>
          </a:bodyPr>
          <a:lstStyle/>
          <a:p>
            <a:pPr marL="158750" indent="0" algn="just">
              <a:buNone/>
            </a:pPr>
            <a:r>
              <a:rPr lang="en-gb" sz="1200" b="1" u="sng" cap="none">
                <a:solidFill>
                  <a:srgbClr val="FFC000"/>
                </a:solidFill>
              </a:rPr>
              <a:t>3_c    o   d   e :</a:t>
            </a:r>
            <a:endParaRPr lang="en-gb" sz="1200" b="1" u="sng" cap="none">
              <a:solidFill>
                <a:srgbClr val="FFC000"/>
              </a:solidFill>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b="1" u="sng" cap="none">
              <a:solidFill>
                <a:srgbClr val="FFC000"/>
              </a:solidFill>
              <a:latin typeface="Adobe Heiti Std R" pitchFamily="0" charset="0"/>
              <a:ea typeface="Adobe Heiti Std R" pitchFamily="0" charset="0"/>
              <a:cs typeface="Arial" pitchFamily="2" charset="0"/>
            </a:endParaRPr>
          </a:p>
          <a:p>
            <a:pPr marL="0" indent="0" algn="l">
              <a:spcBef>
                <a:spcPts val="0"/>
              </a:spcBef>
              <a:spcAft>
                <a:spcPts val="0"/>
              </a:spcAft>
              <a:buNone/>
            </a:pPr>
            <a:endParaRPr lang="en-gb" sz="1200" cap="none"/>
          </a:p>
        </p:txBody>
      </p:sp>
      <p:cxnSp>
        <p:nvCxnSpPr>
          <p:cNvPr id="6"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E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XSAAAOL5//+5KQAAPgMAABAAAAAmAAAACAAAAP//////////"/>
              </a:ext>
            </a:extLst>
          </p:cNvCxnSpPr>
          <p:nvPr/>
        </p:nvCxnSpPr>
        <p:spPr>
          <a:xfrm flipV="1">
            <a:off x="5260975" y="-994410"/>
            <a:ext cx="1521460" cy="1521460"/>
          </a:xfrm>
          <a:prstGeom prst="straightConnector1">
            <a:avLst/>
          </a:prstGeom>
          <a:noFill/>
          <a:ln w="9525" cap="flat" cmpd="sng" algn="ctr">
            <a:solidFill>
              <a:schemeClr val="bg1"/>
            </a:solidFill>
            <a:prstDash val="solid"/>
            <a:headEnd type="none"/>
            <a:tailEnd type="none"/>
          </a:ln>
          <a:effectLst/>
        </p:spPr>
      </p:cxnSp>
      <p:cxnSp>
        <p:nvCxnSpPr>
          <p:cNvPr id="7"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Ej9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ggAAAFwAAADxCQAAywkAABAAAAAmAAAACAAAAP//////////"/>
              </a:ext>
            </a:extLst>
          </p:cNvCxnSpPr>
          <p:nvPr/>
        </p:nvCxnSpPr>
        <p:spPr>
          <a:xfrm rot="10800000" flipH="1">
            <a:off x="82550" y="58420"/>
            <a:ext cx="1533525" cy="1533525"/>
          </a:xfrm>
          <a:prstGeom prst="straightConnector1">
            <a:avLst/>
          </a:prstGeom>
          <a:noFill/>
          <a:ln w="9525" cap="flat" cmpd="sng" algn="ctr">
            <a:solidFill>
              <a:schemeClr val="bg1"/>
            </a:solidFill>
            <a:prstDash val="solid"/>
            <a:headEnd type="none"/>
            <a:tailEnd type="none"/>
          </a:ln>
          <a:effectLst/>
        </p:spPr>
      </p:cxnSp>
      <p:sp>
        <p:nvSpPr>
          <p:cNvPr id="8" name="Rectangle 2"/>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EAAAAAAAAAHgBAAP///wgAAAAAAAAAAAAAAAAAAAAAAAAAAAAAAAAAAAAAZAAAAAEAAABAAAAAAAAAAAAAAAAAAAAAAAAAAAAAAAAAAAAAAAAAAAAAAAAAAAAAAAAAAAAAAAAAAAAAAAAAAAAAAAAAAAAAAAAAAAAAAAAAAAAAAAAAAAAAAAAAAAAAFAAAADwAAAABAAAAAAAAACMVRA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Evh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gBAAP///wEAAAAAAAAAAAAAAAAAAAAAAAAAAAAAAAAAAAAAAAAAACMVRAB/f38A+DeXA8zMzADAwP8Af39/AAAAAAAAAAAAAAAAAAAAAAAAAAAAIQAAABgAAAAUAAAA+wMAABYGAADkEgAA+RsAABAAAAAmAAAACAAAAP//////////"/>
              </a:ext>
            </a:extLst>
          </p:cNvSpPr>
          <p:nvPr/>
        </p:nvSpPr>
        <p:spPr>
          <a:xfrm>
            <a:off x="647065" y="989330"/>
            <a:ext cx="2423795" cy="3557905"/>
          </a:xfrm>
          <a:prstGeom prst="rect">
            <a:avLst/>
          </a:prstGeom>
          <a:solidFill>
            <a:srgbClr val="1E0040"/>
          </a:solidFill>
          <a:ln w="25400" cap="flat" cmpd="sng" algn="ctr">
            <a:solidFill>
              <a:srgbClr val="231544"/>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9" name="Rectangle 9"/>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EAAAAAAAAAHgBAAP///wgAAAAAAAAAAAAAAAAAAAAAAAAAAAAAAAAAAAAAZAAAAAEAAABAAAAAAAAAAAAAAAAAAAAAAAAAAAAAAAAAAAAAAAAAAAAAAAAAAAAAAAAAAAAAAAAAAAAAAAAAAAAAAAAAAAAAAAAAAAAAAAAAAAAAAAAAAAAAAAAAAAAAFAAAADwAAAABAAAAAAAAACMVRA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EATf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gBAAP///wEAAAAAAAAAAAAAAAAAAAAAAAAAAAAAAAAAAAAAAAAAACMVRAB/f38A+DeXA8zMzADAwP8Af39/AAAAAAAAAAAAAAAAAAAAAAAAAAAAIQAAABgAAAAUAAAATRMAAG4EAABHMwAA2gkAABAAAAAmAAAACAAAAP//////////"/>
              </a:ext>
            </a:extLst>
          </p:cNvSpPr>
          <p:nvPr/>
        </p:nvSpPr>
        <p:spPr>
          <a:xfrm>
            <a:off x="3137535" y="720090"/>
            <a:ext cx="5198110" cy="881380"/>
          </a:xfrm>
          <a:prstGeom prst="rect">
            <a:avLst/>
          </a:prstGeom>
          <a:solidFill>
            <a:srgbClr val="1E0040"/>
          </a:solidFill>
          <a:ln w="25400" cap="flat" cmpd="sng" algn="ctr">
            <a:solidFill>
              <a:srgbClr val="231544"/>
            </a:solidFill>
            <a:prstDash val="solid"/>
            <a:headEnd type="none"/>
            <a:tailEnd type="none"/>
          </a:ln>
          <a:effectLst/>
        </p:spPr>
        <p:txBody>
          <a:bodyPr vert="horz" wrap="square" lIns="91440" tIns="45720" rIns="91440" bIns="45720" numCol="1" spcCol="215900" anchor="ctr"/>
          <a:lstStyle/>
          <a:p>
            <a:pPr>
              <a:defRPr cap="none">
                <a:solidFill>
                  <a:srgbClr val="FFFFFF"/>
                </a:solidFill>
                <a:latin typeface="Arial" pitchFamily="2" charset="0"/>
                <a:ea typeface="Arial" pitchFamily="2" charset="0"/>
                <a:cs typeface="Arial" pitchFamily="2" charset="0"/>
              </a:defRPr>
            </a:pPr>
            <a:r>
              <a:rPr lang="fr-fr" sz="1100" b="1" u="sng" cap="none">
                <a:solidFill>
                  <a:srgbClr val="DC0772"/>
                </a:solidFill>
              </a:rPr>
              <a:t>SECANT TERMS:</a:t>
            </a:r>
            <a:endParaRPr lang="fr-fr" sz="1100" b="1" u="sng" cap="none">
              <a:solidFill>
                <a:srgbClr val="DC0772"/>
              </a:solidFill>
            </a:endParaRPr>
          </a:p>
          <a:p>
            <a:pPr>
              <a:defRPr cap="none">
                <a:solidFill>
                  <a:srgbClr val="FFFFFF"/>
                </a:solidFill>
                <a:latin typeface="Arial" pitchFamily="2" charset="0"/>
                <a:ea typeface="Arial" pitchFamily="2" charset="0"/>
                <a:cs typeface="Arial" pitchFamily="2" charset="0"/>
              </a:defRPr>
            </a:pPr>
            <a:r>
              <a:rPr lang="fr-fr" sz="1100" cap="none"/>
              <a:t>function [stop] = stop_terms(max)</a:t>
            </a:r>
            <a:endParaRPr lang="fr-fr" sz="1100" cap="none"/>
          </a:p>
          <a:p>
            <a:pPr>
              <a:defRPr cap="none">
                <a:solidFill>
                  <a:srgbClr val="FFFFFF"/>
                </a:solidFill>
                <a:latin typeface="Arial" pitchFamily="2" charset="0"/>
                <a:ea typeface="Arial" pitchFamily="2" charset="0"/>
                <a:cs typeface="Arial" pitchFamily="2" charset="0"/>
              </a:defRPr>
            </a:pPr>
            <a:r>
              <a:rPr lang="en-us" sz="1100" cap="none">
                <a:solidFill>
                  <a:srgbClr val="FFFF00"/>
                </a:solidFill>
              </a:rPr>
              <a:t>% Stop after calculating a maximum number of iteration terms</a:t>
            </a:r>
            <a:endParaRPr lang="en-us" sz="1100" cap="none">
              <a:solidFill>
                <a:srgbClr val="FFFF00"/>
              </a:solidFill>
            </a:endParaRPr>
          </a:p>
          <a:p>
            <a:pPr>
              <a:defRPr cap="none">
                <a:solidFill>
                  <a:srgbClr val="FFFFFF"/>
                </a:solidFill>
                <a:latin typeface="Arial" pitchFamily="2" charset="0"/>
                <a:ea typeface="Arial" pitchFamily="2" charset="0"/>
                <a:cs typeface="Arial" pitchFamily="2" charset="0"/>
              </a:defRPr>
            </a:pPr>
            <a:r>
              <a:rPr lang="en-us" sz="1100" cap="none"/>
              <a:t>stop = @(result, img, terms, diff) terms &gt;= max;</a:t>
            </a:r>
            <a:endParaRPr lang="en-us" sz="1100" cap="none"/>
          </a:p>
          <a:p>
            <a:pPr>
              <a:defRPr cap="none">
                <a:solidFill>
                  <a:srgbClr val="FFFFFF"/>
                </a:solidFill>
                <a:latin typeface="Arial" pitchFamily="2" charset="0"/>
                <a:ea typeface="Arial" pitchFamily="2" charset="0"/>
                <a:cs typeface="Arial" pitchFamily="2" charset="0"/>
              </a:defRPr>
            </a:pPr>
            <a:r>
              <a:rPr lang="en-us" sz="1100" cap="none"/>
              <a:t>end</a:t>
            </a:r>
            <a:endParaRPr lang="fr-fr" sz="1100" cap="none"/>
          </a:p>
        </p:txBody>
      </p:sp>
      <p:sp>
        <p:nvSpPr>
          <p:cNvPr id="10" name="ZoneTexte 7"/>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wMAAFEGAAB6EwAA5xsAABAgAAAmAAAACAAAAP//////////"/>
              </a:ext>
            </a:extLst>
          </p:cNvSpPr>
          <p:nvPr/>
        </p:nvSpPr>
        <p:spPr>
          <a:xfrm>
            <a:off x="647065" y="1026795"/>
            <a:ext cx="2519045" cy="3509010"/>
          </a:xfrm>
          <a:prstGeom prst="rect">
            <a:avLst/>
          </a:prstGeom>
          <a:noFill/>
          <a:ln>
            <a:noFill/>
          </a:ln>
          <a:effectLst/>
        </p:spPr>
        <p:txBody>
          <a:bodyPr vert="horz" wrap="square" lIns="91440" tIns="45720" rIns="91440" bIns="45720" numCol="1" spcCol="215900" anchor="t"/>
          <a:lstStyle/>
          <a:p>
            <a:pPr/>
            <a:r>
              <a:rPr lang="en-us" sz="1050" b="1" u="sng" cap="none">
                <a:solidFill>
                  <a:srgbClr val="DC0772"/>
                </a:solidFill>
              </a:rPr>
              <a:t>SECANT CONVERGENCE : </a:t>
            </a:r>
            <a:endParaRPr lang="en-us" sz="1050" b="1" u="sng" cap="none">
              <a:solidFill>
                <a:srgbClr val="DC0772"/>
              </a:solidFill>
            </a:endParaRPr>
          </a:p>
          <a:p>
            <a:pPr/>
            <a:br/>
            <a:r>
              <a:rPr lang="en-us" sz="1050" cap="none">
                <a:solidFill>
                  <a:schemeClr val="bg1"/>
                </a:solidFill>
              </a:rPr>
              <a:t>function [stop]=stop_converge (tolerance)</a:t>
            </a:r>
            <a:endParaRPr lang="en-us" sz="1050" cap="none">
              <a:solidFill>
                <a:schemeClr val="bg1"/>
              </a:solidFill>
            </a:endParaRPr>
          </a:p>
          <a:p>
            <a:pPr/>
            <a:r>
              <a:rPr lang="en-us" sz="1050" cap="none">
                <a:solidFill>
                  <a:srgbClr val="FFFF00"/>
                </a:solidFill>
              </a:rPr>
              <a:t>%stop when the difference between te last two approximations is within a tolerance value</a:t>
            </a:r>
            <a:endParaRPr lang="en-us" sz="1050" cap="none">
              <a:solidFill>
                <a:srgbClr val="FFFF00"/>
              </a:solidFill>
            </a:endParaRPr>
          </a:p>
          <a:p>
            <a:pPr/>
            <a:r>
              <a:rPr lang="en-us" sz="1050" cap="none">
                <a:solidFill>
                  <a:schemeClr val="bg1"/>
                </a:solidFill>
              </a:rPr>
              <a:t>stop@=(result,imge,terms,diff)abs(diff)&lt;=tolerance;</a:t>
            </a:r>
            <a:endParaRPr lang="en-us" sz="1050" cap="none">
              <a:solidFill>
                <a:schemeClr val="bg1"/>
              </a:solidFill>
            </a:endParaRPr>
          </a:p>
          <a:p>
            <a:pPr/>
            <a:r>
              <a:rPr lang="en-us" sz="1050" cap="none">
                <a:solidFill>
                  <a:schemeClr val="bg1"/>
                </a:solidFill>
              </a:rPr>
              <a:t>End</a:t>
            </a:r>
            <a:endParaRPr lang="en-us" sz="1050" cap="none">
              <a:solidFill>
                <a:schemeClr val="bg1"/>
              </a:solidFill>
            </a:endParaRPr>
          </a:p>
          <a:p>
            <a:pPr/>
            <a:endParaRPr lang="en-us" sz="1050" cap="none">
              <a:solidFill>
                <a:schemeClr val="bg1"/>
              </a:solidFill>
            </a:endParaRPr>
          </a:p>
          <a:p>
            <a:pPr/>
            <a:r>
              <a:rPr lang="en-us" sz="1050" b="1" u="sng" cap="none">
                <a:solidFill>
                  <a:srgbClr val="DC0772"/>
                </a:solidFill>
              </a:rPr>
              <a:t>SECANT METHOD ERROR:</a:t>
            </a:r>
            <a:endParaRPr lang="en-us" sz="1050" b="1" u="sng" cap="none">
              <a:solidFill>
                <a:srgbClr val="DC0772"/>
              </a:solidFill>
            </a:endParaRPr>
          </a:p>
          <a:p>
            <a:pPr/>
            <a:endParaRPr lang="en-us" sz="1050" b="1" u="sng" cap="none">
              <a:solidFill>
                <a:srgbClr val="DC0772"/>
              </a:solidFill>
            </a:endParaRPr>
          </a:p>
          <a:p>
            <a:pPr/>
            <a:r>
              <a:rPr lang="en-us" sz="1050" cap="none">
                <a:solidFill>
                  <a:schemeClr val="bg1"/>
                </a:solidFill>
              </a:rPr>
              <a:t>Function[stop]=stop_relative(tolerance)</a:t>
            </a:r>
            <a:endParaRPr lang="en-us" sz="1050" cap="none">
              <a:solidFill>
                <a:schemeClr val="bg1"/>
              </a:solidFill>
            </a:endParaRPr>
          </a:p>
          <a:p>
            <a:pPr/>
            <a:r>
              <a:rPr lang="en-us" sz="1050" cap="none">
                <a:solidFill>
                  <a:srgbClr val="FFFF00"/>
                </a:solidFill>
              </a:rPr>
              <a:t>% Stop when the relative error between the last two approximations is within a tolerance value</a:t>
            </a:r>
            <a:endParaRPr lang="en-us" sz="1050" cap="none">
              <a:solidFill>
                <a:srgbClr val="FFFF00"/>
              </a:solidFill>
            </a:endParaRPr>
          </a:p>
          <a:p>
            <a:pPr/>
            <a:r>
              <a:rPr lang="en-us" sz="1100" cap="none">
                <a:solidFill>
                  <a:schemeClr val="bg1"/>
                </a:solidFill>
              </a:rPr>
              <a:t>stop = @(result, img, terms, diff) abs(diff / result) &lt;= tolerance;</a:t>
            </a:r>
            <a:endParaRPr lang="en-us" sz="1100" cap="none">
              <a:solidFill>
                <a:schemeClr val="bg1"/>
              </a:solidFill>
            </a:endParaRPr>
          </a:p>
          <a:p>
            <a:pPr/>
            <a:r>
              <a:rPr lang="en-us" sz="1100" cap="none">
                <a:solidFill>
                  <a:schemeClr val="bg1"/>
                </a:solidFill>
              </a:rPr>
              <a:t>end</a:t>
            </a:r>
            <a:endParaRPr lang="en-us" sz="600" cap="none">
              <a:solidFill>
                <a:schemeClr val="bg1"/>
              </a:solidFill>
            </a:endParaRPr>
          </a:p>
          <a:p>
            <a:pPr/>
            <a:endParaRPr lang="fr-fr" sz="1050" cap="none"/>
          </a:p>
        </p:txBody>
      </p:sp>
      <p:sp>
        <p:nvSpPr>
          <p:cNvPr id="11" name="Rectangle 13"/>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kgMAAMYDAACuNAAAEB0AABAAAAAmAAAACAAAAP//////////"/>
              </a:ext>
            </a:extLst>
          </p:cNvSpPr>
          <p:nvPr/>
        </p:nvSpPr>
        <p:spPr>
          <a:xfrm>
            <a:off x="580390" y="613410"/>
            <a:ext cx="7983220" cy="4110990"/>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pic>
        <p:nvPicPr>
          <p:cNvPr id="12" name="Image 17"/>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HUXAAB3DQAAHjEAAKobAAAQAAAAJgAAAAgAAAD//////////w=="/>
              </a:ext>
            </a:extLst>
          </p:cNvPicPr>
          <p:nvPr/>
        </p:nvPicPr>
        <p:blipFill>
          <a:blip r:embed="rId4"/>
          <a:stretch>
            <a:fillRect/>
          </a:stretch>
        </p:blipFill>
        <p:spPr>
          <a:xfrm>
            <a:off x="3813175" y="2188845"/>
            <a:ext cx="4171315" cy="2308225"/>
          </a:xfrm>
          <a:prstGeom prst="rect">
            <a:avLst/>
          </a:prstGeom>
          <a:noFill/>
          <a:ln>
            <a:noFill/>
          </a:ln>
          <a:effectLst/>
        </p:spPr>
      </p:pic>
      <p:sp>
        <p:nvSpPr>
          <p:cNvPr id="13" name="ZoneTexte 18"/>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NXI7g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EATf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NXI7gB/f38A+DeXA8zMzADAwP8Af39/AAAAAAAAAAAAAAAAAAAAAAAAAAAAIQAAABgAAAAUAAAAbiAAAFcKAAAXJwAAPAwAABAgAAAmAAAACAAAAP//////////"/>
              </a:ext>
            </a:extLst>
          </p:cNvSpPr>
          <p:nvPr/>
        </p:nvSpPr>
        <p:spPr>
          <a:xfrm>
            <a:off x="5271770" y="1680845"/>
            <a:ext cx="1082675" cy="307975"/>
          </a:xfrm>
          <a:prstGeom prst="rect">
            <a:avLst/>
          </a:prstGeom>
          <a:noFill/>
          <a:ln w="9525" cap="flat" cmpd="sng" algn="ctr">
            <a:solidFill>
              <a:srgbClr val="D5C8EE"/>
            </a:solidFill>
            <a:prstDash val="solid"/>
            <a:headEnd type="none"/>
            <a:tailEnd type="none"/>
          </a:ln>
          <a:effectLst/>
        </p:spPr>
        <p:txBody>
          <a:bodyPr vert="horz" wrap="square" lIns="91440" tIns="45720" rIns="91440" bIns="45720" numCol="1" spcCol="215900" anchor="t"/>
          <a:lstStyle/>
          <a:p>
            <a:pPr algn="ctr"/>
            <a:r>
              <a:rPr lang="fr-fr" u="sng" cap="none">
                <a:solidFill>
                  <a:srgbClr val="E4DFF4"/>
                </a:solidFill>
                <a:latin typeface="Adobe Heiti Std R" pitchFamily="0" charset="0"/>
                <a:ea typeface="Adobe Heiti Std R" pitchFamily="0" charset="0"/>
                <a:cs typeface="Arial" pitchFamily="2" charset="0"/>
              </a:rPr>
              <a:t>ITS GUI : </a:t>
            </a:r>
            <a:endParaRPr lang="fr-fr" u="sng" cap="none">
              <a:solidFill>
                <a:srgbClr val="E4DFF4"/>
              </a:solidFill>
              <a:latin typeface="Adobe Heiti Std R" pitchFamily="0" charset="0"/>
              <a:ea typeface="Adobe Heiti Std R" pitchFamily="0" charset="0"/>
              <a:cs typeface="Arial" pitchFamily="2" charset="0"/>
            </a:endParaRPr>
          </a:p>
        </p:txBody>
      </p:sp>
      <p:sp>
        <p:nvSpPr>
          <p:cNvPr id="14" name="Rectangle 19"/>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NLB7g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NLB7gB/f38A+DeXA8zMzADAwP8Af39/AAAAAAAAAAAAAAAAAAAAAAAAAAAAIQAAABgAAAAUAAAAWRYAAK4MAACgMgAA+RsAABAAAAAmAAAACAAAAP//////////"/>
              </a:ext>
            </a:extLst>
          </p:cNvSpPr>
          <p:nvPr/>
        </p:nvSpPr>
        <p:spPr>
          <a:xfrm>
            <a:off x="3632835" y="2061210"/>
            <a:ext cx="4596765" cy="2486025"/>
          </a:xfrm>
          <a:prstGeom prst="rect">
            <a:avLst/>
          </a:prstGeom>
          <a:noFill/>
          <a:ln w="25400" cap="flat" cmpd="sng" algn="ctr">
            <a:solidFill>
              <a:srgbClr val="D2C1EE"/>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15.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BcLQ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371;p41"/>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PMT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fAcAALEFAADEMAAAJxUAABAAAAAmAAAACAAAAP//////////"/>
              </a:ext>
            </a:extLst>
          </p:cNvSpPr>
          <p:nvPr/>
        </p:nvSpPr>
        <p:spPr>
          <a:xfrm>
            <a:off x="1216660" y="925195"/>
            <a:ext cx="6710680" cy="2513330"/>
          </a:xfrm>
          <a:prstGeom prst="roundRect">
            <a:avLst>
              <a:gd name="adj" fmla="val 8278"/>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72;p41"/>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fAcAADMWAADEMAAA8xkAABAAAAAmAAAACAAAAP//////////"/>
              </a:ext>
            </a:extLst>
          </p:cNvSpPr>
          <p:nvPr/>
        </p:nvSpPr>
        <p:spPr>
          <a:xfrm>
            <a:off x="1216660" y="3608705"/>
            <a:ext cx="6710680" cy="609600"/>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73;p41"/>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PihyDf///wgAAAAAAAAAAAAAAAAAAAAAAAAAAAAAAAAAAAAAeAAAAAEAAABAAAAAAAAAAAAAAAB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ihyBv///wEAAAAAAAAAAAAAAAAAAAAAAAAAAAAAAAAAAAAAAAAAAB4PPwJ/f38A+DeXA8zMzADAwP8Af39/AAAAAAAAAAAAAAAAAAAAAAAAAAAAIQAAABgAAAAUAAAA+g8AANQJAAArFwAABBEAABAAAAAmAAAACAAAAP//////////"/>
              </a:ext>
            </a:extLst>
          </p:cNvSpPr>
          <p:nvPr/>
        </p:nvSpPr>
        <p:spPr>
          <a:xfrm>
            <a:off x="2597150" y="1597660"/>
            <a:ext cx="1169035" cy="1168400"/>
          </a:xfrm>
          <a:prstGeom prst="roundRect">
            <a:avLst>
              <a:gd name="adj" fmla="val 8278"/>
            </a:avLst>
          </a:pr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374;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EII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8xcAAIgIAACVKwAAURIAABAAAAAmAAAACAAAAD0wAAAAAAAA"/>
              </a:ext>
            </a:extLst>
          </p:cNvSpPr>
          <p:nvPr>
            <p:ph type="title"/>
          </p:nvPr>
        </p:nvSpPr>
        <p:spPr>
          <a:xfrm>
            <a:off x="3893185" y="1386840"/>
            <a:ext cx="3191510" cy="1590675"/>
          </a:xfrm>
        </p:spPr>
        <p:txBody>
          <a:bodyPr vert="horz" wrap="square" lIns="91440" tIns="91440" rIns="91440" bIns="91440" numCol="1" spcCol="215900" anchor="ctr">
            <a:prstTxWarp prst="textNoShape">
              <a:avLst/>
            </a:prstTxWarp>
          </a:bodyPr>
          <a:lstStyle/>
          <a:p>
            <a:pPr marL="0" indent="0" algn="l">
              <a:spcBef>
                <a:spcPts val="0"/>
              </a:spcBef>
              <a:spcAft>
                <a:spcPts val="0"/>
              </a:spcAft>
              <a:buNone/>
            </a:pPr>
            <a:r>
              <a:rPr lang="en-us" sz="4000" cap="none">
                <a:solidFill>
                  <a:srgbClr val="FED8EB"/>
                </a:solidFill>
              </a:rPr>
              <a:t>MATLAB CODE</a:t>
            </a:r>
            <a:endParaRPr sz="4000" cap="none">
              <a:solidFill>
                <a:srgbClr val="FED8EB"/>
              </a:solidFill>
            </a:endParaRPr>
          </a:p>
        </p:txBody>
      </p:sp>
      <p:sp>
        <p:nvSpPr>
          <p:cNvPr id="8" name="Google Shape;375;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g8AAJwKAAArFwAAPBAAABAAAAAmAAAACAAAAD0wAAAAAAAA"/>
              </a:ext>
            </a:extLst>
          </p:cNvSpPr>
          <p:nvPr>
            <p:ph type="title"/>
          </p:nvPr>
        </p:nvSpPr>
        <p:spPr>
          <a:xfrm>
            <a:off x="2597150" y="1724660"/>
            <a:ext cx="1169035" cy="914400"/>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03</a:t>
            </a:r>
          </a:p>
        </p:txBody>
      </p:sp>
      <p:sp>
        <p:nvSpPr>
          <p:cNvPr id="9" name="Google Shape;376;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DkC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fAcAALwWAADEMAAAaRkAAAAAAAAmAAAACAAAAD0wAAAAAAAA"/>
              </a:ext>
            </a:extLst>
          </p:cNvSpPr>
          <p:nvPr>
            <p:ph type="subTitle" idx="1"/>
          </p:nvPr>
        </p:nvSpPr>
        <p:spPr>
          <a:xfrm>
            <a:off x="1216660" y="3695700"/>
            <a:ext cx="6710680" cy="434975"/>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t>Our implementation</a:t>
            </a:r>
          </a:p>
        </p:txBody>
      </p:sp>
      <p:cxnSp>
        <p:nvCxnSpPr>
          <p:cNvPr id="10"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6x0AAOL5//+5KQAAsQUAABAAAAAmAAAACAAAAP//////////"/>
              </a:ext>
            </a:extLst>
          </p:cNvCxnSpPr>
          <p:nvPr/>
        </p:nvCxnSpPr>
        <p:spPr>
          <a:xfrm flipV="1">
            <a:off x="4863465" y="-994410"/>
            <a:ext cx="1918970" cy="1919605"/>
          </a:xfrm>
          <a:prstGeom prst="straightConnector1">
            <a:avLst/>
          </a:prstGeom>
          <a:noFill/>
          <a:ln w="9525" cap="flat" cmpd="sng" algn="ctr">
            <a:solidFill>
              <a:schemeClr val="bg1"/>
            </a:solidFill>
            <a:prstDash val="solid"/>
            <a:headEnd type="none"/>
            <a:tailEnd type="none"/>
          </a:ln>
          <a:effectLst/>
        </p:spPr>
      </p:cxnSp>
      <p:cxnSp>
        <p:nvCxnSpPr>
          <p:cNvPr id="11"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pv7//zP9///yCQAAfwgAABAAAAAmAAAACAAAAP//////////"/>
              </a:ext>
            </a:extLst>
          </p:cNvCxnSpPr>
          <p:nvPr/>
        </p:nvCxnSpPr>
        <p:spPr>
          <a:xfrm flipV="1">
            <a:off x="-219710" y="-455295"/>
            <a:ext cx="1836420" cy="1836420"/>
          </a:xfrm>
          <a:prstGeom prst="straightConnector1">
            <a:avLst/>
          </a:prstGeom>
          <a:noFill/>
          <a:ln w="9525" cap="flat" cmpd="sng" algn="ctr">
            <a:solidFill>
              <a:schemeClr val="bg1"/>
            </a:solidFill>
            <a:prstDash val="solid"/>
            <a:headEnd type="none"/>
            <a:tailEnd type="none"/>
          </a:ln>
          <a:effectLst/>
        </p:spPr>
      </p:cxnSp>
      <p:pic>
        <p:nvPicPr>
          <p:cNvPr id="12" name="Image 11"/>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BRnw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NsOAADMCAAAMhIAANwKAAAQAAAAJgAAAAgAAAD//////////w=="/>
              </a:ext>
            </a:extLst>
          </p:cNvPicPr>
          <p:nvPr/>
        </p:nvPicPr>
        <p:blipFill>
          <a:blip r:embed="rId4"/>
          <a:stretch>
            <a:fillRect/>
          </a:stretch>
        </p:blipFill>
        <p:spPr>
          <a:xfrm>
            <a:off x="2414905" y="1430020"/>
            <a:ext cx="542925" cy="335280"/>
          </a:xfrm>
          <a:prstGeom prst="rect">
            <a:avLst/>
          </a:prstGeom>
          <a:noFill/>
          <a:ln>
            <a:noFill/>
          </a:ln>
          <a:effectLst/>
        </p:spPr>
      </p:pic>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16.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C4ADfQ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sdAAAAAAAA0DgAAEkOAAAQAAAAJgAAAAgAAAD//////////w=="/>
              </a:ext>
            </a:extLst>
          </p:cNvPicPr>
          <p:nvPr/>
        </p:nvPicPr>
        <p:blipFill>
          <a:blip r:embed="rId3"/>
          <a:srcRect l="0" t="0" r="6540" b="20590"/>
          <a:stretch>
            <a:fillRect/>
          </a:stretch>
        </p:blipFill>
        <p:spPr>
          <a:xfrm rot="10800000" flipH="1">
            <a:off x="4721225"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AAAAB9DAAA6g4AAKQfAAAQAAAAJgAAAAgAAAD//////////w=="/>
              </a:ext>
            </a:extLst>
          </p:cNvPicPr>
          <p:nvPr/>
        </p:nvPicPr>
        <p:blipFill>
          <a:blip r:embed="rId3"/>
          <a:srcRect l="0" t="0" r="35540" b="17110"/>
          <a:stretch>
            <a:fillRect/>
          </a:stretch>
        </p:blipFill>
        <p:spPr>
          <a:xfrm rot="5400000">
            <a:off x="-344170" y="2374265"/>
            <a:ext cx="3113405" cy="2424430"/>
          </a:xfrm>
          <a:prstGeom prst="rect">
            <a:avLst/>
          </a:prstGeom>
          <a:noFill/>
          <a:ln>
            <a:noFill/>
          </a:ln>
          <a:effectLst/>
        </p:spPr>
      </p:pic>
      <p:sp>
        <p:nvSpPr>
          <p:cNvPr id="4" name="Google Shape;372;p41"/>
          <p:cNvSpPr>
            <a:extLst>
              <a:ext uri="smNativeData">
                <pr:smNativeData xmlns:pr="smNativeData" xmlns="smNativeData" val="SMDATA_15_DnsnZxMAAAAlAAAAZQAAAA0AAAAAkAAAAJAAAACQAAAAkAAAAAAAAAABAAAAAAAAAAEAAABQAAAAfCx96IL6xj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HgHAADkNAAANh0AABAAAAAmAAAACAAAAP//////////"/>
              </a:ext>
            </a:extLst>
          </p:cNvSpPr>
          <p:nvPr/>
        </p:nvSpPr>
        <p:spPr>
          <a:xfrm>
            <a:off x="546100" y="1214120"/>
            <a:ext cx="8051800" cy="3534410"/>
          </a:xfrm>
          <a:prstGeom prst="roundRect">
            <a:avLst>
              <a:gd name="adj" fmla="val 8976"/>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81;p42"/>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J+T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JgMAAPcCAACuNAAAtwYAABAAAAAmAAAACAAAAP//////////"/>
              </a:ext>
            </a:extLst>
          </p:cNvSpPr>
          <p:nvPr/>
        </p:nvSpPr>
        <p:spPr>
          <a:xfrm>
            <a:off x="511810" y="481965"/>
            <a:ext cx="8051800" cy="609600"/>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83;p4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LDDN0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bgQAAFIDAADSMwAAIgYAABAAAAAmAAAACAAAADwwAAAAAAAA"/>
              </a:ext>
            </a:extLst>
          </p:cNvSpPr>
          <p:nvPr>
            <p:ph type="title"/>
          </p:nvPr>
        </p:nvSpPr>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sz="3600" cap="none">
                <a:solidFill>
                  <a:srgbClr val="FED8EB"/>
                </a:solidFill>
              </a:rPr>
              <a:t>MATLAB CODE</a:t>
            </a:r>
            <a:endParaRPr cap="none">
              <a:solidFill>
                <a:srgbClr val="FED8EB"/>
              </a:solidFill>
            </a:endParaRPr>
          </a:p>
        </p:txBody>
      </p:sp>
      <p:sp>
        <p:nvSpPr>
          <p:cNvPr id="7" name="Google Shape;382;p4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ugMAAJEHAADWNAAA5BwAABAAAAAmAAAACAAAAD0wAAAAAAAA"/>
              </a:ext>
            </a:extLst>
          </p:cNvSpPr>
          <p:nvPr>
            <p:ph type="body" idx="1"/>
          </p:nvPr>
        </p:nvSpPr>
        <p:spPr>
          <a:xfrm>
            <a:off x="605790" y="1229995"/>
            <a:ext cx="7983220" cy="3466465"/>
          </a:xfrm>
        </p:spPr>
        <p:txBody>
          <a:bodyPr vert="horz" wrap="square" lIns="91440" tIns="91440" rIns="91440" bIns="91440" numCol="1" spcCol="215900" anchor="ctr">
            <a:prstTxWarp prst="textNoShape">
              <a:avLst/>
            </a:prstTxWarp>
          </a:bodyPr>
          <a:lstStyle/>
          <a:p>
            <a:pPr marL="0" indent="0" algn="l">
              <a:spcBef>
                <a:spcPts val="0"/>
              </a:spcBef>
              <a:spcAft>
                <a:spcPts val="0"/>
              </a:spcAft>
              <a:buNone/>
            </a:pPr>
            <a:r>
              <a:rPr lang="en-gb" sz="1200" cap="none"/>
              <a:t>;</a:t>
            </a:r>
            <a:endParaRPr lang="en-gb" sz="1200" cap="none"/>
          </a:p>
        </p:txBody>
      </p:sp>
      <p:cxnSp>
        <p:nvCxnSpPr>
          <p:cNvPr id="8"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FE2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xSAAAOL5//+5KQAA1wIAABAAAAAmAAAACAAAAP//////////"/>
              </a:ext>
            </a:extLst>
          </p:cNvCxnSpPr>
          <p:nvPr/>
        </p:nvCxnSpPr>
        <p:spPr>
          <a:xfrm flipV="1">
            <a:off x="5327015" y="-994410"/>
            <a:ext cx="1455420" cy="1456055"/>
          </a:xfrm>
          <a:prstGeom prst="straightConnector1">
            <a:avLst/>
          </a:prstGeom>
          <a:noFill/>
          <a:ln w="9525" cap="flat" cmpd="sng" algn="ctr">
            <a:solidFill>
              <a:schemeClr val="bg1"/>
            </a:solidFill>
            <a:prstDash val="solid"/>
            <a:headEnd type="none"/>
            <a:tailEnd type="none"/>
          </a:ln>
          <a:effectLst/>
        </p:spPr>
      </p:cxnSp>
      <p:cxnSp>
        <p:nvCxnSpPr>
          <p:cNvPr id="9"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kD6Q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S////wIAAAC6CAAAcQkAABAAAAAmAAAACAAAAP//////////"/>
              </a:ext>
            </a:extLst>
          </p:cNvCxnSpPr>
          <p:nvPr/>
        </p:nvCxnSpPr>
        <p:spPr>
          <a:xfrm flipV="1">
            <a:off x="-114935" y="1270"/>
            <a:ext cx="1533525" cy="1533525"/>
          </a:xfrm>
          <a:prstGeom prst="straightConnector1">
            <a:avLst/>
          </a:prstGeom>
          <a:noFill/>
          <a:ln w="9525" cap="flat" cmpd="sng" algn="ctr">
            <a:solidFill>
              <a:schemeClr val="bg1"/>
            </a:solidFill>
            <a:prstDash val="solid"/>
            <a:headEnd type="none"/>
            <a:tailEnd type="none"/>
          </a:ln>
          <a:effectLst/>
        </p:spPr>
      </p:cxnSp>
      <p:sp>
        <p:nvSpPr>
          <p:cNvPr id="10" name="Rectangle 9"/>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s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4gMAAMIHAACuNAAAFB0AABAAAAAmAAAACAAAAP//////////"/>
              </a:ext>
            </a:extLst>
          </p:cNvSpPr>
          <p:nvPr/>
        </p:nvSpPr>
        <p:spPr>
          <a:xfrm>
            <a:off x="631190" y="1261110"/>
            <a:ext cx="7932420" cy="3465830"/>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pic>
        <p:nvPicPr>
          <p:cNvPr id="11" name="Image 10"/>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HIFAACwCgAAUiAAAGUTAAAQAAAAJgAAAAgAAAD//////////w=="/>
              </a:ext>
            </a:extLst>
          </p:cNvPicPr>
          <p:nvPr/>
        </p:nvPicPr>
        <p:blipFill>
          <a:blip r:embed="rId4"/>
          <a:stretch>
            <a:fillRect/>
          </a:stretch>
        </p:blipFill>
        <p:spPr>
          <a:xfrm>
            <a:off x="885190" y="1737360"/>
            <a:ext cx="4368800" cy="1415415"/>
          </a:xfrm>
          <a:prstGeom prst="rect">
            <a:avLst/>
          </a:prstGeom>
          <a:noFill/>
          <a:ln>
            <a:noFill/>
          </a:ln>
          <a:effectLst/>
        </p:spPr>
      </p:pic>
      <p:pic>
        <p:nvPicPr>
          <p:cNvPr id="12" name="Image 11"/>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NYEAAAxFQAAKyQAAO8aAAAQAAAAJgAAAAgAAAD//////////w=="/>
              </a:ext>
            </a:extLst>
          </p:cNvPicPr>
          <p:nvPr/>
        </p:nvPicPr>
        <p:blipFill>
          <a:blip r:embed="rId5"/>
          <a:stretch>
            <a:fillRect/>
          </a:stretch>
        </p:blipFill>
        <p:spPr>
          <a:xfrm>
            <a:off x="786130" y="3444875"/>
            <a:ext cx="5093335" cy="933450"/>
          </a:xfrm>
          <a:prstGeom prst="rect">
            <a:avLst/>
          </a:prstGeom>
          <a:noFill/>
          <a:ln>
            <a:noFill/>
          </a:ln>
          <a:effectLst/>
        </p:spPr>
      </p:pic>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17.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Da++H/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DkDAADkNAAAkh0AABAAAAAmAAAACAAAAP//////////"/>
              </a:ext>
            </a:extLst>
          </p:cNvSpPr>
          <p:nvPr/>
        </p:nvSpPr>
        <p:spPr>
          <a:xfrm>
            <a:off x="546100" y="523875"/>
            <a:ext cx="8051800" cy="4283075"/>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02;p3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XAMAABEEAACENAAAJR0AABAAAAAmAAAACAAAAD0wAAAAAAAA"/>
              </a:ext>
            </a:extLst>
          </p:cNvSpPr>
          <p:nvPr>
            <p:ph type="body" idx="1"/>
          </p:nvPr>
        </p:nvSpPr>
        <p:spPr>
          <a:xfrm>
            <a:off x="546100" y="661035"/>
            <a:ext cx="7990840" cy="4076700"/>
          </a:xfrm>
        </p:spPr>
        <p:txBody>
          <a:bodyPr vert="horz" wrap="square" lIns="91440" tIns="91440" rIns="91440" bIns="91440" numCol="1" spcCol="215900" anchor="ctr">
            <a:prstTxWarp prst="textNoShape">
              <a:avLst/>
            </a:prstTxWarp>
          </a:bodyPr>
          <a:lstStyle/>
          <a:p>
            <a:pPr marL="127000" indent="0" algn="just">
              <a:buNone/>
            </a:pPr>
            <a:r>
              <a:rPr lang="en-gb" sz="2000" cap="none">
                <a:solidFill>
                  <a:schemeClr val="bg1"/>
                </a:solidFill>
                <a:latin typeface="Consolas" pitchFamily="0" charset="0"/>
                <a:ea typeface="Arial" pitchFamily="2" charset="0"/>
                <a:cs typeface="Arial" pitchFamily="2" charset="0"/>
              </a:rPr>
              <a:t>.</a:t>
            </a:r>
            <a:endParaRPr lang="en-gb" sz="2000" cap="none">
              <a:solidFill>
                <a:schemeClr val="bg1"/>
              </a:solidFill>
              <a:latin typeface="Consolas" pitchFamily="0" charset="0"/>
              <a:ea typeface="Arial" pitchFamily="2" charset="0"/>
              <a:cs typeface="Arial" pitchFamily="2" charset="0"/>
            </a:endParaRPr>
          </a:p>
        </p:txBody>
      </p:sp>
      <p:cxnSp>
        <p:nvCxnSpPr>
          <p:cNvPr id="6" name="Google Shape;4037;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E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SiAAAOL5//+5KQAAUgMAABAAAAAmAAAACAAAAP//////////"/>
              </a:ext>
            </a:extLst>
          </p:cNvCxnSpPr>
          <p:nvPr/>
        </p:nvCxnSpPr>
        <p:spPr>
          <a:xfrm rot="10800000" flipH="1">
            <a:off x="5248910" y="-994410"/>
            <a:ext cx="1533525" cy="1534160"/>
          </a:xfrm>
          <a:prstGeom prst="straightConnector1">
            <a:avLst/>
          </a:prstGeom>
          <a:noFill/>
          <a:ln w="9525" cap="flat" cmpd="sng" algn="ctr">
            <a:solidFill>
              <a:schemeClr val="bg1"/>
            </a:solidFill>
            <a:prstDash val="solid"/>
            <a:headEnd type="none"/>
            <a:tailEnd type="none"/>
          </a:ln>
          <a:effectLst/>
        </p:spPr>
      </p:cxnSp>
      <p:cxnSp>
        <p:nvCxnSpPr>
          <p:cNvPr id="7"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Fg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QAAAAAAAADUCQAAbwkAABAAAAAmAAAACAAAAP//////////"/>
              </a:ext>
            </a:extLst>
          </p:cNvCxnSpPr>
          <p:nvPr/>
        </p:nvCxnSpPr>
        <p:spPr>
          <a:xfrm rot="10800000" flipH="1">
            <a:off x="64135" y="0"/>
            <a:ext cx="1533525" cy="1533525"/>
          </a:xfrm>
          <a:prstGeom prst="straightConnector1">
            <a:avLst/>
          </a:prstGeom>
          <a:noFill/>
          <a:ln w="9525" cap="flat" cmpd="sng" algn="ctr">
            <a:solidFill>
              <a:schemeClr val="bg1"/>
            </a:solidFill>
            <a:prstDash val="solid"/>
            <a:headEnd type="none"/>
            <a:tailEnd type="none"/>
          </a:ln>
          <a:effectLst/>
        </p:spPr>
      </p:cxnSp>
      <p:sp>
        <p:nvSpPr>
          <p:cNvPr id="8" name="Rectangle 7"/>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6AMAABkEAAC0NAAAJR0AABAAAAAmAAAACAAAAP//////////"/>
              </a:ext>
            </a:extLst>
          </p:cNvSpPr>
          <p:nvPr/>
        </p:nvSpPr>
        <p:spPr>
          <a:xfrm>
            <a:off x="635000" y="666115"/>
            <a:ext cx="7932420" cy="4071620"/>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pic>
        <p:nvPicPr>
          <p:cNvPr id="9" name="Image 1"/>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DZmZm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L0EAADYBAAAEiEAAG8JAAAQAAAAJgAAAAgAAAD//////////w=="/>
              </a:ext>
            </a:extLst>
          </p:cNvPicPr>
          <p:nvPr/>
        </p:nvPicPr>
        <p:blipFill>
          <a:blip r:embed="rId4"/>
          <a:stretch>
            <a:fillRect/>
          </a:stretch>
        </p:blipFill>
        <p:spPr>
          <a:xfrm>
            <a:off x="770255" y="787400"/>
            <a:ext cx="4605655" cy="746125"/>
          </a:xfrm>
          <a:prstGeom prst="rect">
            <a:avLst/>
          </a:prstGeom>
          <a:noFill/>
          <a:ln>
            <a:noFill/>
          </a:ln>
          <a:effectLst/>
        </p:spPr>
      </p:pic>
      <p:pic>
        <p:nvPicPr>
          <p:cNvPr id="10" name="Image 2"/>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BwFAACRCwAA6CgAAO0ZAAAQAAAAJgAAAAgAAAD//////////w=="/>
              </a:ext>
            </a:extLst>
          </p:cNvPicPr>
          <p:nvPr/>
        </p:nvPicPr>
        <p:blipFill>
          <a:blip r:embed="rId5"/>
          <a:stretch>
            <a:fillRect/>
          </a:stretch>
        </p:blipFill>
        <p:spPr>
          <a:xfrm>
            <a:off x="830580" y="1880235"/>
            <a:ext cx="5819140" cy="2334260"/>
          </a:xfrm>
          <a:prstGeom prst="rect">
            <a:avLst/>
          </a:prstGeom>
          <a:noFill/>
          <a:ln>
            <a:noFill/>
          </a:ln>
          <a:effectLst/>
        </p:spPr>
      </p:pic>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18.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r74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DkDAADkNAAAkh0AABAAAAAmAAAACAAAAP//////////"/>
              </a:ext>
            </a:extLst>
          </p:cNvSpPr>
          <p:nvPr/>
        </p:nvSpPr>
        <p:spPr>
          <a:xfrm>
            <a:off x="546100" y="523875"/>
            <a:ext cx="8051800" cy="4283075"/>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02;p3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r74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XAMAABEEAACENAAAJR0AABAAAAAmAAAACAAAAD0wAAAAAAAA"/>
              </a:ext>
            </a:extLst>
          </p:cNvSpPr>
          <p:nvPr>
            <p:ph type="body" idx="1"/>
          </p:nvPr>
        </p:nvSpPr>
        <p:spPr>
          <a:xfrm>
            <a:off x="546100" y="661035"/>
            <a:ext cx="7990840" cy="4076700"/>
          </a:xfrm>
        </p:spPr>
        <p:txBody>
          <a:bodyPr vert="horz" wrap="square" lIns="91440" tIns="91440" rIns="91440" bIns="91440" numCol="1" spcCol="215900" anchor="ctr">
            <a:prstTxWarp prst="textNoShape">
              <a:avLst/>
            </a:prstTxWarp>
          </a:bodyPr>
          <a:lstStyle/>
          <a:p>
            <a:pPr marL="127000" indent="0" algn="just">
              <a:buNone/>
            </a:pPr>
            <a:r>
              <a:rPr lang="en-gb" sz="2000" cap="none">
                <a:solidFill>
                  <a:schemeClr val="bg1"/>
                </a:solidFill>
                <a:latin typeface="Consolas" pitchFamily="0" charset="0"/>
                <a:ea typeface="Arial" pitchFamily="2" charset="0"/>
                <a:cs typeface="Arial" pitchFamily="2" charset="0"/>
              </a:rPr>
              <a:t>.</a:t>
            </a:r>
            <a:endParaRPr lang="en-gb" sz="2000" cap="none">
              <a:solidFill>
                <a:schemeClr val="bg1"/>
              </a:solidFill>
              <a:latin typeface="Consolas" pitchFamily="0" charset="0"/>
              <a:ea typeface="Arial" pitchFamily="2" charset="0"/>
              <a:cs typeface="Arial" pitchFamily="2" charset="0"/>
            </a:endParaRPr>
          </a:p>
        </p:txBody>
      </p:sp>
      <p:cxnSp>
        <p:nvCxnSpPr>
          <p:cNvPr id="6" name="Google Shape;4037;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r74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SiAAAOL5//+5KQAAUgMAABAAAAAmAAAACAAAAP//////////"/>
              </a:ext>
            </a:extLst>
          </p:cNvCxnSpPr>
          <p:nvPr/>
        </p:nvCxnSpPr>
        <p:spPr>
          <a:xfrm rot="10800000" flipH="1">
            <a:off x="5248910" y="-994410"/>
            <a:ext cx="1533525" cy="1534160"/>
          </a:xfrm>
          <a:prstGeom prst="straightConnector1">
            <a:avLst/>
          </a:prstGeom>
          <a:noFill/>
          <a:ln w="9525" cap="flat" cmpd="sng" algn="ctr">
            <a:solidFill>
              <a:schemeClr val="bg1"/>
            </a:solidFill>
            <a:prstDash val="solid"/>
            <a:headEnd type="none"/>
            <a:tailEnd type="none"/>
          </a:ln>
          <a:effectLst/>
        </p:spPr>
      </p:cxnSp>
      <p:cxnSp>
        <p:nvCxnSpPr>
          <p:cNvPr id="7"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r74f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QAAAAAAAADUCQAAbwkAABAAAAAmAAAACAAAAP//////////"/>
              </a:ext>
            </a:extLst>
          </p:cNvCxnSpPr>
          <p:nvPr/>
        </p:nvCxnSpPr>
        <p:spPr>
          <a:xfrm rot="10800000" flipH="1">
            <a:off x="64135" y="0"/>
            <a:ext cx="1533525" cy="1533525"/>
          </a:xfrm>
          <a:prstGeom prst="straightConnector1">
            <a:avLst/>
          </a:prstGeom>
          <a:noFill/>
          <a:ln w="9525" cap="flat" cmpd="sng" algn="ctr">
            <a:solidFill>
              <a:schemeClr val="bg1"/>
            </a:solidFill>
            <a:prstDash val="solid"/>
            <a:headEnd type="none"/>
            <a:tailEnd type="none"/>
          </a:ln>
          <a:effectLst/>
        </p:spPr>
      </p:cxnSp>
      <p:sp>
        <p:nvSpPr>
          <p:cNvPr id="8" name="Rectangle 7"/>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6AMAABkEAAC0NAAAJR0AABAAAAAmAAAACAAAAP//////////"/>
              </a:ext>
            </a:extLst>
          </p:cNvSpPr>
          <p:nvPr/>
        </p:nvSpPr>
        <p:spPr>
          <a:xfrm>
            <a:off x="635000" y="666115"/>
            <a:ext cx="7932420" cy="4071620"/>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pic>
        <p:nvPicPr>
          <p:cNvPr id="9" name="Image 8"/>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E4FAADNBQAAJyUAAJULAAAQAAAAJgAAAAgAAAD//////////w=="/>
              </a:ext>
            </a:extLst>
          </p:cNvPicPr>
          <p:nvPr/>
        </p:nvPicPr>
        <p:blipFill>
          <a:blip r:embed="rId4"/>
          <a:stretch>
            <a:fillRect/>
          </a:stretch>
        </p:blipFill>
        <p:spPr>
          <a:xfrm>
            <a:off x="862330" y="942975"/>
            <a:ext cx="5177155" cy="939800"/>
          </a:xfrm>
          <a:prstGeom prst="rect">
            <a:avLst/>
          </a:prstGeom>
          <a:noFill/>
          <a:ln>
            <a:noFill/>
          </a:ln>
          <a:effectLst/>
        </p:spPr>
      </p:pic>
      <p:sp>
        <p:nvSpPr>
          <p:cNvPr id="10" name="Textbox1"/>
          <p:cNvSpPr txBox="1">
            <a:extLst>
              <a:ext uri="smNativeData">
                <pr:smNativeData xmlns:pr="smNativeData" xmlns="smNativeData" val="SMDATA_15_DnsnZxMAAAAlAAAAEgAAAE8B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DcOAAD/fwAA/38AAAAAAAAJAAAABAAAAGlkZU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QQUAAGoNAAAAMgAAihQAAAAgAAAmAAAACAAAAP//////////"/>
              </a:ext>
            </a:extLst>
          </p:cNvSpPr>
          <p:nvPr/>
        </p:nvSpPr>
        <p:spPr>
          <a:xfrm>
            <a:off x="854075" y="2180590"/>
            <a:ext cx="7273925" cy="1158240"/>
          </a:xfrm>
          <a:prstGeom prst="rect">
            <a:avLst/>
          </a:prstGeom>
          <a:noFill/>
          <a:ln>
            <a:noFill/>
          </a:ln>
          <a:effectLst/>
        </p:spPr>
        <p:txBody>
          <a:bodyPr vert="horz" wrap="square" numCol="1" spcCol="215900" anchor="t"/>
          <a:lstStyle/>
          <a:p>
            <a:pPr>
              <a:defRPr cap="none">
                <a:solidFill>
                  <a:schemeClr val="bg1"/>
                </a:solidFill>
              </a:defRPr>
            </a:pPr>
            <a:r>
              <a:t>We have develoepd this MATLAB application to solve numerically for a function’s roots by implementing the secant method</a:t>
            </a:r>
          </a:p>
          <a:p>
            <a:pPr>
              <a:defRPr cap="none">
                <a:solidFill>
                  <a:schemeClr val="bg1"/>
                </a:solidFill>
              </a:defRPr>
            </a:pPr>
          </a:p>
          <a:p>
            <a:pPr>
              <a:defRPr cap="none">
                <a:solidFill>
                  <a:schemeClr val="bg1"/>
                </a:solidFill>
              </a:defRPr>
            </a:pPr>
            <a:r>
              <a:t>Our application allows us to calculate the energy of the alpha decay process knowing the atomic and mass numbers of the corresponding nucleus and its half life</a:t>
            </a:r>
          </a:p>
        </p:txBody>
      </p:sp>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19.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E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371;p41"/>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fAcAALEFAADEMAAAJxUAABAAAAAmAAAACAAAAP//////////"/>
              </a:ext>
            </a:extLst>
          </p:cNvSpPr>
          <p:nvPr/>
        </p:nvSpPr>
        <p:spPr>
          <a:xfrm>
            <a:off x="1216660" y="925195"/>
            <a:ext cx="6710680" cy="2513330"/>
          </a:xfrm>
          <a:prstGeom prst="roundRect">
            <a:avLst>
              <a:gd name="adj" fmla="val 8278"/>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72;p41"/>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IRE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fAcAADMWAADEMAAA8xkAABAAAAAmAAAACAAAAP//////////"/>
              </a:ext>
            </a:extLst>
          </p:cNvSpPr>
          <p:nvPr/>
        </p:nvSpPr>
        <p:spPr>
          <a:xfrm>
            <a:off x="1216660" y="3608705"/>
            <a:ext cx="6710680" cy="609600"/>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73;p41"/>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PihyDf///wgAAAAAAAAAAAAAAAAAAAAAAAAAAAAAAAAAAAAAeAAAAAEAAABAAAAAAAAAAAAAAAB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1Yvx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ihyBv///wEAAAAAAAAAAAAAAAAAAAAAAAAAAAAAAAAAAAAAAAAAAB4PPwJ/f38A+DeXA8zMzADAwP8Af39/AAAAAAAAAAAAAAAAAAAAAAAAAAAAIQAAABgAAAAUAAAAnhMAAGoJAADOGgAAmhAAABAAAAAmAAAACAAAAP//////////"/>
              </a:ext>
            </a:extLst>
          </p:cNvSpPr>
          <p:nvPr/>
        </p:nvSpPr>
        <p:spPr>
          <a:xfrm>
            <a:off x="3188970" y="1530350"/>
            <a:ext cx="1168400" cy="1168400"/>
          </a:xfrm>
          <a:prstGeom prst="roundRect">
            <a:avLst>
              <a:gd name="adj" fmla="val 8278"/>
            </a:avLst>
          </a:pr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374;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6mI9k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lxsAAB4IAABtKQAA5hEAABAAAAAmAAAACAAAAD0wAAAAAAAA"/>
              </a:ext>
            </a:extLst>
          </p:cNvSpPr>
          <p:nvPr>
            <p:ph type="title"/>
          </p:nvPr>
        </p:nvSpPr>
        <p:spPr>
          <a:xfrm>
            <a:off x="4485005" y="1319530"/>
            <a:ext cx="2249170" cy="1590040"/>
          </a:xfrm>
        </p:spPr>
        <p:txBody>
          <a:bodyPr vert="horz" wrap="square" lIns="91440" tIns="91440" rIns="91440" bIns="91440" numCol="1" spcCol="215900" anchor="ctr">
            <a:prstTxWarp prst="textNoShape">
              <a:avLst/>
            </a:prstTxWarp>
          </a:bodyPr>
          <a:lstStyle/>
          <a:p>
            <a:pPr marL="0" indent="0">
              <a:spcBef>
                <a:spcPts val="0"/>
              </a:spcBef>
              <a:spcAft>
                <a:spcPts val="0"/>
              </a:spcAft>
              <a:buNone/>
            </a:pPr>
            <a:r>
              <a:rPr lang="en-us" sz="4800" cap="none">
                <a:solidFill>
                  <a:srgbClr val="FED8EB"/>
                </a:solidFill>
              </a:rPr>
              <a:t>G  U  I</a:t>
            </a:r>
            <a:endParaRPr sz="4800" cap="none">
              <a:solidFill>
                <a:srgbClr val="FED8EB"/>
              </a:solidFill>
            </a:endParaRPr>
          </a:p>
        </p:txBody>
      </p:sp>
      <p:sp>
        <p:nvSpPr>
          <p:cNvPr id="8" name="Google Shape;375;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Ky/b3o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nhMAADIKAADOGgAA0g8AABAAAAAmAAAACAAAAD0wAAAAAAAA"/>
              </a:ext>
            </a:extLst>
          </p:cNvSpPr>
          <p:nvPr>
            <p:ph type="title"/>
          </p:nvPr>
        </p:nvSpPr>
        <p:spPr>
          <a:xfrm>
            <a:off x="3188970" y="1657350"/>
            <a:ext cx="1168400" cy="914400"/>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04</a:t>
            </a:r>
          </a:p>
        </p:txBody>
      </p:sp>
      <p:sp>
        <p:nvSpPr>
          <p:cNvPr id="9" name="Google Shape;376;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fAcAALwWAADEMAAAaRkAAAAAAAAmAAAACAAAAD0wAAAAAAAA"/>
              </a:ext>
            </a:extLst>
          </p:cNvSpPr>
          <p:nvPr>
            <p:ph type="subTitle" idx="1"/>
          </p:nvPr>
        </p:nvSpPr>
        <p:spPr>
          <a:xfrm>
            <a:off x="1216660" y="3695700"/>
            <a:ext cx="6710680" cy="434975"/>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t>The interface to use our project</a:t>
            </a:r>
          </a:p>
        </p:txBody>
      </p:sp>
      <p:cxnSp>
        <p:nvCxnSpPr>
          <p:cNvPr id="10"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B0AAOL5//+5KQAAowUAABAAAAAmAAAACAAAAP//////////"/>
              </a:ext>
            </a:extLst>
          </p:cNvCxnSpPr>
          <p:nvPr/>
        </p:nvCxnSpPr>
        <p:spPr>
          <a:xfrm flipV="1">
            <a:off x="4871720" y="-994410"/>
            <a:ext cx="1910715" cy="1910715"/>
          </a:xfrm>
          <a:prstGeom prst="straightConnector1">
            <a:avLst/>
          </a:prstGeom>
          <a:noFill/>
          <a:ln w="9525" cap="flat" cmpd="sng" algn="ctr">
            <a:solidFill>
              <a:schemeClr val="bg1"/>
            </a:solidFill>
            <a:prstDash val="solid"/>
            <a:headEnd type="none"/>
            <a:tailEnd type="none"/>
          </a:ln>
          <a:effectLst/>
        </p:spPr>
      </p:cxnSp>
      <p:cxnSp>
        <p:nvCxnSpPr>
          <p:cNvPr id="11"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xv///8P///8FDAAAAQwAABAAAAAmAAAACAAAAP//////////"/>
              </a:ext>
            </a:extLst>
          </p:cNvCxnSpPr>
          <p:nvPr/>
        </p:nvCxnSpPr>
        <p:spPr>
          <a:xfrm flipV="1">
            <a:off x="-36830" y="-38735"/>
            <a:ext cx="1990725" cy="1990090"/>
          </a:xfrm>
          <a:prstGeom prst="straightConnector1">
            <a:avLst/>
          </a:prstGeom>
          <a:noFill/>
          <a:ln w="9525" cap="flat" cmpd="sng" algn="ctr">
            <a:solidFill>
              <a:schemeClr val="bg1"/>
            </a:solidFill>
            <a:prstDash val="solid"/>
            <a:headEnd type="none"/>
            <a:tailEnd type="none"/>
          </a:ln>
          <a:effectLst/>
        </p:spPr>
      </p:cxnSp>
      <p:pic>
        <p:nvPicPr>
          <p:cNvPr id="12" name="Image 11"/>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I4RAACQCAAA5RQAAKAKAAAQAAAAJgAAAAgAAAD//////////w=="/>
              </a:ext>
            </a:extLst>
          </p:cNvPicPr>
          <p:nvPr/>
        </p:nvPicPr>
        <p:blipFill>
          <a:blip r:embed="rId4"/>
          <a:stretch>
            <a:fillRect/>
          </a:stretch>
        </p:blipFill>
        <p:spPr>
          <a:xfrm>
            <a:off x="2853690" y="1391920"/>
            <a:ext cx="542925" cy="335280"/>
          </a:xfrm>
          <a:prstGeom prst="rect">
            <a:avLst/>
          </a:prstGeom>
          <a:noFill/>
          <a:ln>
            <a:noFill/>
          </a:ln>
          <a:effectLst/>
        </p:spPr>
      </p:pic>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2.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5QrvchHfw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IQIAADkNAAAux4AABAAAAAmAAAACAAAAP//////////"/>
              </a:ext>
            </a:extLst>
          </p:cNvSpPr>
          <p:nvPr/>
        </p:nvSpPr>
        <p:spPr>
          <a:xfrm>
            <a:off x="546100" y="1384300"/>
            <a:ext cx="8051800" cy="3611245"/>
          </a:xfrm>
          <a:prstGeom prst="roundRect">
            <a:avLst>
              <a:gd name="adj" fmla="val 698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00;p37"/>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NoCAADkNAAAmgYAABAAAAAmAAAACAAAAP//////////"/>
              </a:ext>
            </a:extLst>
          </p:cNvSpPr>
          <p:nvPr/>
        </p:nvSpPr>
        <p:spPr>
          <a:xfrm>
            <a:off x="546100" y="463550"/>
            <a:ext cx="8051800" cy="609600"/>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01;p3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4wQAAFIDAABHNAAAIgYAABAAAAAmAAAACAAAAD0wAAAAAAAA"/>
              </a:ext>
            </a:extLst>
          </p:cNvSpPr>
          <p:nvPr>
            <p:ph type="title"/>
          </p:nvPr>
        </p:nvSpPr>
        <p:spPr>
          <a:xfrm>
            <a:off x="794385" y="539750"/>
            <a:ext cx="7703820" cy="457200"/>
          </a:xfrm>
        </p:spPr>
        <p:txBody>
          <a:bodyPr vert="horz" wrap="square" lIns="91440" tIns="91440" rIns="91440" bIns="91440" numCol="1" spcCol="215900" anchor="ctr">
            <a:prstTxWarp prst="textNoShape">
              <a:avLst/>
            </a:prstTxWarp>
          </a:bodyPr>
          <a:lstStyle/>
          <a:p>
            <a:pPr marL="0" indent="0" algn="l">
              <a:spcBef>
                <a:spcPts val="0"/>
              </a:spcBef>
              <a:spcAft>
                <a:spcPts val="0"/>
              </a:spcAft>
              <a:buNone/>
            </a:pPr>
            <a:r>
              <a:rPr lang="fr-fr" cap="none">
                <a:solidFill>
                  <a:srgbClr val="FFFF00"/>
                </a:solidFill>
                <a:latin typeface="Quicksand Medium" pitchFamily="0" charset="0"/>
                <a:ea typeface="Arial" pitchFamily="2" charset="0"/>
                <a:cs typeface="Arial" pitchFamily="2" charset="0"/>
              </a:rPr>
              <a:t>WHAT IS QUANTUM TUNNELLING?</a:t>
            </a:r>
            <a:endParaRPr cap="none">
              <a:solidFill>
                <a:srgbClr val="FFFF00"/>
              </a:solidFill>
              <a:latin typeface="Quicksand Medium" pitchFamily="0" charset="0"/>
              <a:ea typeface="Arial" pitchFamily="2" charset="0"/>
              <a:cs typeface="Arial" pitchFamily="2" charset="0"/>
            </a:endParaRPr>
          </a:p>
        </p:txBody>
      </p:sp>
      <p:sp>
        <p:nvSpPr>
          <p:cNvPr id="7" name="Google Shape;302;p3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XAMAAEwKAAC4MwAA8xwAABAAAAAmAAAACAAAAD0wAAAAAAAA"/>
              </a:ext>
            </a:extLst>
          </p:cNvSpPr>
          <p:nvPr>
            <p:ph type="body" idx="1"/>
          </p:nvPr>
        </p:nvSpPr>
        <p:spPr>
          <a:xfrm>
            <a:off x="546100" y="1673860"/>
            <a:ext cx="7861300" cy="3032125"/>
          </a:xfrm>
        </p:spPr>
        <p:txBody>
          <a:bodyPr vert="horz" wrap="square" lIns="91440" tIns="91440" rIns="91440" bIns="91440" numCol="1" spcCol="215900" anchor="ctr">
            <a:prstTxWarp prst="textNoShape">
              <a:avLst/>
            </a:prstTxWarp>
          </a:bodyPr>
          <a:lstStyle/>
          <a:p>
            <a:pPr marL="158750" indent="0">
              <a:buNone/>
            </a:pPr>
            <a:r>
              <a:rPr lang="en-us" sz="1200" b="1" u="sng" cap="none">
                <a:solidFill>
                  <a:srgbClr val="B8FBFE"/>
                </a:solidFill>
              </a:rPr>
              <a:t> Quantum tunneling :</a:t>
            </a:r>
            <a:endParaRPr lang="en-us" sz="1200" b="1" u="sng" cap="none">
              <a:solidFill>
                <a:srgbClr val="B8FBFE"/>
              </a:solidFill>
            </a:endParaRPr>
          </a:p>
          <a:p>
            <a:pPr marL="158750" indent="0">
              <a:buNone/>
            </a:pPr>
            <a:r>
              <a:rPr lang="en-us" sz="1200" cap="none"/>
              <a:t>is a counterintuitive </a:t>
            </a:r>
            <a:r>
              <a:rPr lang="en-us" sz="1200" cap="none">
                <a:solidFill>
                  <a:srgbClr val="FB88C1"/>
                </a:solidFill>
              </a:rPr>
              <a:t>quantum mechanical </a:t>
            </a:r>
            <a:endParaRPr lang="en-us" sz="1200" cap="none">
              <a:solidFill>
                <a:srgbClr val="FB88C1"/>
              </a:solidFill>
            </a:endParaRPr>
          </a:p>
          <a:p>
            <a:pPr marL="158750" indent="0">
              <a:buNone/>
            </a:pPr>
            <a:r>
              <a:rPr lang="en-us" sz="1200" cap="none"/>
              <a:t>phenomenon where particles </a:t>
            </a:r>
            <a:endParaRPr lang="en-us" sz="1200" cap="none"/>
          </a:p>
          <a:p>
            <a:pPr marL="158750" indent="0">
              <a:buNone/>
            </a:pPr>
            <a:r>
              <a:rPr lang="en-us" sz="1200" cap="none"/>
              <a:t>can </a:t>
            </a:r>
            <a:r>
              <a:rPr lang="en-us" sz="1200" cap="none">
                <a:solidFill>
                  <a:srgbClr val="FB88C1"/>
                </a:solidFill>
              </a:rPr>
              <a:t>penetrate  through potential energy</a:t>
            </a:r>
            <a:endParaRPr lang="en-us" sz="1200" cap="none">
              <a:solidFill>
                <a:srgbClr val="FB88C1"/>
              </a:solidFill>
            </a:endParaRPr>
          </a:p>
          <a:p>
            <a:pPr marL="158750" indent="0">
              <a:buNone/>
            </a:pPr>
            <a:r>
              <a:rPr lang="en-us" sz="1200" cap="none">
                <a:solidFill>
                  <a:srgbClr val="FB88C1"/>
                </a:solidFill>
              </a:rPr>
              <a:t> barriers </a:t>
            </a:r>
            <a:r>
              <a:rPr lang="en-us" sz="1200" cap="none">
                <a:solidFill>
                  <a:schemeClr val="bg1"/>
                </a:solidFill>
              </a:rPr>
              <a:t>bigger then their own kinetic energy ,</a:t>
            </a:r>
            <a:endParaRPr lang="en-us" sz="1200" cap="none">
              <a:solidFill>
                <a:schemeClr val="bg1"/>
              </a:solidFill>
            </a:endParaRPr>
          </a:p>
          <a:p>
            <a:pPr marL="158750" indent="0">
              <a:buNone/>
            </a:pPr>
            <a:r>
              <a:rPr lang="en-us" sz="1200" cap="none">
                <a:solidFill>
                  <a:schemeClr val="bg1"/>
                </a:solidFill>
              </a:rPr>
              <a:t>opposing to the laws of classical mechanics.</a:t>
            </a:r>
            <a:endParaRPr lang="en-us" sz="1200" cap="none">
              <a:solidFill>
                <a:schemeClr val="bg1"/>
              </a:solidFill>
            </a:endParaRPr>
          </a:p>
          <a:p>
            <a:pPr marL="158750" indent="0">
              <a:buNone/>
            </a:pPr>
            <a:r>
              <a:rPr lang="en-us" sz="1200" cap="none">
                <a:solidFill>
                  <a:schemeClr val="bg1"/>
                </a:solidFill>
              </a:rPr>
              <a:t> </a:t>
            </a:r>
            <a:r>
              <a:rPr lang="en-us" sz="1200" cap="none"/>
              <a:t>This behavior arises from the </a:t>
            </a:r>
            <a:r>
              <a:rPr lang="en-us" sz="1200" cap="none">
                <a:solidFill>
                  <a:srgbClr val="FB88C1"/>
                </a:solidFill>
              </a:rPr>
              <a:t>wave-particle </a:t>
            </a:r>
            <a:endParaRPr lang="en-us" sz="1200" cap="none">
              <a:solidFill>
                <a:srgbClr val="FB88C1"/>
              </a:solidFill>
            </a:endParaRPr>
          </a:p>
          <a:p>
            <a:pPr marL="158750" indent="0">
              <a:buNone/>
            </a:pPr>
            <a:r>
              <a:rPr lang="en-us" sz="1200" cap="none">
                <a:solidFill>
                  <a:srgbClr val="FB88C1"/>
                </a:solidFill>
              </a:rPr>
              <a:t>duality </a:t>
            </a:r>
            <a:r>
              <a:rPr lang="en-us" sz="1200" cap="none"/>
              <a:t>of quantum particles, allowing them to exhibit </a:t>
            </a:r>
            <a:r>
              <a:rPr lang="en-us" sz="1200" cap="none">
                <a:solidFill>
                  <a:srgbClr val="FB88C1"/>
                </a:solidFill>
              </a:rPr>
              <a:t>wave-like properties</a:t>
            </a:r>
            <a:r>
              <a:rPr lang="en-us" sz="1200" cap="none"/>
              <a:t>.</a:t>
            </a:r>
            <a:endParaRPr lang="en-us" sz="1200" b="1" u="sng" cap="none">
              <a:solidFill>
                <a:srgbClr val="DBFDFF"/>
              </a:solidFill>
            </a:endParaRPr>
          </a:p>
          <a:p>
            <a:pPr marL="158750" indent="0">
              <a:buNone/>
            </a:pPr>
            <a:endParaRPr lang="en-us" sz="1200" b="1" u="sng" cap="none">
              <a:solidFill>
                <a:srgbClr val="B8FBFE"/>
              </a:solidFill>
            </a:endParaRPr>
          </a:p>
          <a:p>
            <a:pPr marL="158750" indent="0">
              <a:buNone/>
            </a:pPr>
            <a:r>
              <a:rPr lang="en-us" sz="1200" b="1" u="sng" cap="none">
                <a:solidFill>
                  <a:srgbClr val="B8FBFE"/>
                </a:solidFill>
              </a:rPr>
              <a:t>Wave-particle duality : </a:t>
            </a:r>
            <a:endParaRPr lang="en-us" sz="1200" b="1" u="sng" cap="none">
              <a:solidFill>
                <a:srgbClr val="B8FBFE"/>
              </a:solidFill>
            </a:endParaRPr>
          </a:p>
          <a:p>
            <a:pPr marL="158750" indent="0">
              <a:buNone/>
            </a:pPr>
            <a:r>
              <a:rPr lang="en-us" sz="1200" cap="none"/>
              <a:t>This means that particles can behave as discrete particles with</a:t>
            </a:r>
            <a:endParaRPr lang="en-us" sz="1200" cap="none"/>
          </a:p>
          <a:p>
            <a:pPr marL="158750" indent="0">
              <a:buNone/>
            </a:pPr>
            <a:r>
              <a:rPr lang="en-us" sz="1200" cap="none"/>
              <a:t> definite positions and momentum , or as waves spread out </a:t>
            </a:r>
            <a:endParaRPr lang="en-us" sz="1200" cap="none"/>
          </a:p>
          <a:p>
            <a:pPr marL="158750" indent="0">
              <a:buNone/>
            </a:pPr>
            <a:r>
              <a:rPr lang="en-us" sz="1200" cap="none"/>
              <a:t>over space. The specific behavior observed depends on the </a:t>
            </a:r>
            <a:endParaRPr lang="en-us" sz="1200" cap="none"/>
          </a:p>
          <a:p>
            <a:pPr marL="158750" indent="0">
              <a:buNone/>
            </a:pPr>
            <a:r>
              <a:rPr lang="en-us" sz="1200" cap="none"/>
              <a:t>experimental conditions </a:t>
            </a:r>
            <a:r>
              <a:rPr lang="en-us" sz="1200" cap="none">
                <a:solidFill>
                  <a:srgbClr val="FFC000"/>
                </a:solidFill>
              </a:rPr>
              <a:t>For example : </a:t>
            </a:r>
            <a:r>
              <a:rPr lang="en-us" sz="1200" cap="none"/>
              <a:t>a drop of water has a</a:t>
            </a:r>
            <a:endParaRPr lang="en-us" sz="1200" cap="none"/>
          </a:p>
          <a:p>
            <a:pPr marL="158750" indent="0">
              <a:buNone/>
            </a:pPr>
            <a:r>
              <a:rPr lang="en-us" sz="1200" cap="none"/>
              <a:t> shape and it’s position can be known , on that scale we can </a:t>
            </a:r>
            <a:endParaRPr lang="en-us" sz="1200" cap="none"/>
          </a:p>
          <a:p>
            <a:pPr marL="158750" indent="0">
              <a:buNone/>
            </a:pPr>
            <a:r>
              <a:rPr lang="en-us" sz="1200" cap="none"/>
              <a:t>define it as a particle , but if we take a portion of water and </a:t>
            </a:r>
            <a:endParaRPr lang="en-us" sz="1200" cap="none"/>
          </a:p>
          <a:p>
            <a:pPr marL="158750" indent="0">
              <a:buNone/>
            </a:pPr>
            <a:r>
              <a:rPr lang="en-us" sz="1200" cap="none"/>
              <a:t>disturb its stability we would clearly see it moving forming waves , </a:t>
            </a:r>
            <a:endParaRPr lang="en-us" sz="1200" cap="none"/>
          </a:p>
          <a:p>
            <a:pPr marL="158750" indent="0">
              <a:buNone/>
            </a:pPr>
            <a:r>
              <a:rPr lang="en-us" sz="1200" cap="none"/>
              <a:t>in this case water ( the same nature) has acted like a particle and a wave </a:t>
            </a:r>
            <a:endParaRPr lang="en-us" sz="1200" cap="none"/>
          </a:p>
          <a:p>
            <a:pPr marL="158750" indent="0">
              <a:buNone/>
            </a:pPr>
            <a:endParaRPr lang="en-us" sz="1200" cap="none"/>
          </a:p>
        </p:txBody>
      </p:sp>
      <p:cxnSp>
        <p:nvCxnSpPr>
          <p:cNvPr id="8"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wiAAAOL5//+5KQAA2gIAABAAAAAmAAAACAAAAP//////////"/>
              </a:ext>
            </a:extLst>
          </p:cNvCxnSpPr>
          <p:nvPr/>
        </p:nvCxnSpPr>
        <p:spPr>
          <a:xfrm flipV="1">
            <a:off x="5325110" y="-994410"/>
            <a:ext cx="1457325" cy="1457960"/>
          </a:xfrm>
          <a:prstGeom prst="straightConnector1">
            <a:avLst/>
          </a:prstGeom>
          <a:noFill/>
          <a:ln w="9525" cap="flat" cmpd="sng" algn="ctr">
            <a:solidFill>
              <a:schemeClr val="bg1"/>
            </a:solidFill>
            <a:prstDash val="solid"/>
            <a:headEnd type="none"/>
            <a:tailEnd type="none"/>
          </a:ln>
          <a:effectLst/>
        </p:spPr>
      </p:cxnSp>
      <p:cxnSp>
        <p:nvCxnSpPr>
          <p:cNvPr id="9"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aP///9L////XCAAAQgkAABAAAAAmAAAACAAAAP//////////"/>
              </a:ext>
            </a:extLst>
          </p:cNvCxnSpPr>
          <p:nvPr/>
        </p:nvCxnSpPr>
        <p:spPr>
          <a:xfrm rot="10800000" flipH="1">
            <a:off x="-96520" y="-29210"/>
            <a:ext cx="1533525" cy="1534160"/>
          </a:xfrm>
          <a:prstGeom prst="straightConnector1">
            <a:avLst/>
          </a:prstGeom>
          <a:noFill/>
          <a:ln w="9525" cap="flat" cmpd="sng" algn="ctr">
            <a:solidFill>
              <a:schemeClr val="bg1"/>
            </a:solidFill>
            <a:prstDash val="solid"/>
            <a:headEnd type="none"/>
            <a:tailEnd type="none"/>
          </a:ln>
          <a:effectLst/>
        </p:spPr>
      </p:cxnSp>
      <p:pic>
        <p:nvPicPr>
          <p:cNvPr id="10" name="Image 9"/>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QAAAAAAAAAAAAAAAAAAAAEAAAAAAAAAHgAAAAAAAAAAAAAAZAAAAGQAAAAAAAAAy8vLAB4AAAAAAAAAAAAAAGQAAABkAAAAAAAAAAcAAAA4AAAAAAAAAAAAAAAAAAAA////AAAAAAAAAAAAAAAAAAAAAAAAAAAAAAAAAAAAAABkAAAAZAAAAAAAAAAjAAAABAAAAGQAAAAXAAAAFAAAAAAAAAAAAAAA/38AAP9/AAAAAAAACQAAAAQAAAB/f39/HgAAAGgAAAAAAAAAAAAAAAAAAAAAAAAAAAAAABAnAAAQJwAAAAAAAAAAAAAAAAAAAAAAAAAAAAAAAAAAAAAAAAAAAAAsAQAAAAAAAMDA/wAAAAAAAAAAAAA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AAAAADLy8sAwMD/AH9/fwAAAAAAAAAAAAAAAAD///8AAAAAACEAAAAYAAAAFAAAADUjAABIEwAAfjEAAOMaAAAQAAAAJgAAAAgAAAD//////////w=="/>
              </a:ext>
            </a:extLst>
          </p:cNvPicPr>
          <p:nvPr/>
        </p:nvPicPr>
        <p:blipFill>
          <a:blip r:embed="rId4"/>
          <a:stretch>
            <a:fillRect/>
          </a:stretch>
        </p:blipFill>
        <p:spPr>
          <a:xfrm>
            <a:off x="5723255" y="3134360"/>
            <a:ext cx="2322195" cy="1236345"/>
          </a:xfrm>
          <a:prstGeom prst="rect">
            <a:avLst/>
          </a:prstGeom>
          <a:noFill/>
          <a:ln>
            <a:noFill/>
          </a:ln>
          <a:effectLst>
            <a:outerShdw blurRad="190500" dist="0" dir="0" algn="tl">
              <a:srgbClr val="000000">
                <a:alpha val="70000"/>
              </a:srgbClr>
            </a:outerShdw>
          </a:effectLst>
        </p:spPr>
      </p:pic>
      <p:pic>
        <p:nvPicPr>
          <p:cNvPr id="11" name="Image 10"/>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QAAAAAAAAAAAAAAAAAAAAEAAAAzMzMAIwAAAJwAAACcAAAAZAAAAGQAAAAAAAAAy8vLACMAAACcAAAAnAAAAGQAAABkAAAAAAAAAAcAAAA4AAAAAAAAAAAAAAAAAAAA////AAAAAAAAAAAAAAAAAAAAAAAAAAAAAAAAAAAAAABkAAAAZAAAAAAAAAAjAAAABAAAAGQAAAAXAAAAFAAAAAAAAAAAAAAA/38AAP9/AAAAAAAACQAAAAQAAADn5zvnHgAAAGgAAAAAAAAAAAAAAAAAAAAAAAAAAAAAABAnAAAQJwAAAAAAAAAAAAAAAAAAAAAAAAAAAAAAAAAAAAAAAAAAAADMAQAAAAAAAMDA/wAAAAAAAAAAAAA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DMzMwDLy8sAwMD/AH9/fwAAAAAAAAAAAAAAAAD///8AAAAAACEAAAAYAAAAFAAAAJUcAAArCQAAhiwAABAQAAAQAAAAJgAAAAgAAAD//////////w=="/>
              </a:ext>
            </a:extLst>
          </p:cNvPicPr>
          <p:nvPr/>
        </p:nvPicPr>
        <p:blipFill>
          <a:blip r:embed="rId5"/>
          <a:stretch>
            <a:fillRect/>
          </a:stretch>
        </p:blipFill>
        <p:spPr>
          <a:xfrm>
            <a:off x="4646295" y="1490345"/>
            <a:ext cx="2591435" cy="1120775"/>
          </a:xfrm>
          <a:prstGeom prst="rect">
            <a:avLst/>
          </a:prstGeom>
          <a:noFill/>
          <a:ln>
            <a:noFill/>
          </a:ln>
          <a:effectLst>
            <a:outerShdw blurRad="292100" dist="140092" dir="2700000" algn="tl">
              <a:srgbClr val="333333">
                <a:alpha val="65000"/>
              </a:srgbClr>
            </a:outerShdw>
          </a:effectLst>
        </p:spPr>
      </p:pic>
      <p:pic>
        <p:nvPicPr>
          <p:cNvPr id="12" name="Image 14"/>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LADAAALEwAA2QQAADQUAAAQAAAAJgAAAAgAAAD//////////w=="/>
              </a:ext>
            </a:extLst>
          </p:cNvPicPr>
          <p:nvPr/>
        </p:nvPicPr>
        <p:blipFill>
          <a:blip r:embed="rId6"/>
          <a:stretch>
            <a:fillRect/>
          </a:stretch>
        </p:blipFill>
        <p:spPr>
          <a:xfrm>
            <a:off x="599440" y="3095625"/>
            <a:ext cx="188595" cy="188595"/>
          </a:xfrm>
          <a:prstGeom prst="rect">
            <a:avLst/>
          </a:prstGeom>
          <a:noFill/>
          <a:ln>
            <a:noFill/>
          </a:ln>
          <a:effectLst/>
        </p:spPr>
      </p:pic>
      <p:pic>
        <p:nvPicPr>
          <p:cNvPr id="13" name="Image 15"/>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BfN2TT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N4DAAD1CAAA2QQAAPEJAAAQAAAAJgAAAAgAAAD//////////w=="/>
              </a:ext>
            </a:extLst>
          </p:cNvPicPr>
          <p:nvPr/>
        </p:nvPicPr>
        <p:blipFill>
          <a:blip r:embed="rId6"/>
          <a:stretch>
            <a:fillRect/>
          </a:stretch>
        </p:blipFill>
        <p:spPr>
          <a:xfrm>
            <a:off x="628650" y="1456055"/>
            <a:ext cx="159385" cy="160020"/>
          </a:xfrm>
          <a:prstGeom prst="rect">
            <a:avLst/>
          </a:prstGeom>
          <a:noFill/>
          <a:ln>
            <a:noFill/>
          </a:ln>
          <a:effectLst/>
        </p:spPr>
      </p:pic>
      <p:sp>
        <p:nvSpPr>
          <p:cNvPr id="14" name="Rectangle 16"/>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MEBA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XAMAAIQIAABHNAAAux4AABAAAAAmAAAACAAAAP//////////"/>
              </a:ext>
            </a:extLst>
          </p:cNvSpPr>
          <p:nvPr/>
        </p:nvSpPr>
        <p:spPr>
          <a:xfrm>
            <a:off x="546100" y="1384300"/>
            <a:ext cx="7952105" cy="3611245"/>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Tree>
  </p:cSld>
  <p:clrMapOvr>
    <a:masterClrMapping/>
  </p:clrMapOvr>
  <p:transition spd="med" p14:dur="1500">
    <p:fade/>
    <p:extLst>
      <p:ext uri="smNativeData">
        <pr:smNativeData xmlns:pr="smNativeData" xmlns="smNativeData" val="DnsnZwAAAADcBQAAAAAAAAYAAAAAAAAAAAAAAAAAAAAAAAAAAQAAAAAAAAAAAAAAAAAAAAAAAAAAAAAA" duo="DnsnZwAAAAAAAAAAAAAAAAAAAAA="/>
      </p:ext>
    </p:extLs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fade">
                                      <p:cBhvr>
                                        <p:cTn id="15" dur="500"/>
                                        <p:tgtEl>
                                          <p:spTgt spid="7">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Effect transition="in" filter="fade">
                                      <p:cBhvr>
                                        <p:cTn id="19" dur="500"/>
                                        <p:tgtEl>
                                          <p:spTgt spid="7">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animEffect transition="in" filter="fade">
                                      <p:cBhvr>
                                        <p:cTn id="23" dur="500"/>
                                        <p:tgtEl>
                                          <p:spTgt spid="7">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animEffect transition="in" filter="fade">
                                      <p:cBhvr>
                                        <p:cTn id="27" dur="500"/>
                                        <p:tgtEl>
                                          <p:spTgt spid="7">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animEffect transition="in" filter="fade">
                                      <p:cBhvr>
                                        <p:cTn id="31" dur="500"/>
                                        <p:tgtEl>
                                          <p:spTgt spid="7">
                                            <p:txEl>
                                              <p:pRg st="6" end="6"/>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animEffect transition="in" filter="fade">
                                      <p:cBhvr>
                                        <p:cTn id="35" dur="500"/>
                                        <p:tgtEl>
                                          <p:spTgt spid="7">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7">
                                            <p:txEl>
                                              <p:pRg st="9" end="9"/>
                                            </p:txEl>
                                          </p:spTgt>
                                        </p:tgtEl>
                                        <p:attrNameLst>
                                          <p:attrName>style.visibility</p:attrName>
                                        </p:attrNameLst>
                                      </p:cBhvr>
                                      <p:to>
                                        <p:strVal val="visible"/>
                                      </p:to>
                                    </p:set>
                                    <p:animEffect transition="in" filter="fade">
                                      <p:cBhvr>
                                        <p:cTn id="40" dur="500"/>
                                        <p:tgtEl>
                                          <p:spTgt spid="7">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7">
                                            <p:txEl>
                                              <p:pRg st="10" end="10"/>
                                            </p:txEl>
                                          </p:spTgt>
                                        </p:tgtEl>
                                        <p:attrNameLst>
                                          <p:attrName>style.visibility</p:attrName>
                                        </p:attrNameLst>
                                      </p:cBhvr>
                                      <p:to>
                                        <p:strVal val="visible"/>
                                      </p:to>
                                    </p:set>
                                    <p:animEffect transition="in" filter="fade">
                                      <p:cBhvr>
                                        <p:cTn id="45" dur="500"/>
                                        <p:tgtEl>
                                          <p:spTgt spid="7">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7">
                                            <p:txEl>
                                              <p:pRg st="11" end="11"/>
                                            </p:txEl>
                                          </p:spTgt>
                                        </p:tgtEl>
                                        <p:attrNameLst>
                                          <p:attrName>style.visibility</p:attrName>
                                        </p:attrNameLst>
                                      </p:cBhvr>
                                      <p:to>
                                        <p:strVal val="visible"/>
                                      </p:to>
                                    </p:set>
                                    <p:animEffect transition="in" filter="fade">
                                      <p:cBhvr>
                                        <p:cTn id="50" dur="500"/>
                                        <p:tgtEl>
                                          <p:spTgt spid="7">
                                            <p:txEl>
                                              <p:pRg st="11" end="1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7">
                                            <p:txEl>
                                              <p:pRg st="12" end="12"/>
                                            </p:txEl>
                                          </p:spTgt>
                                        </p:tgtEl>
                                        <p:attrNameLst>
                                          <p:attrName>style.visibility</p:attrName>
                                        </p:attrNameLst>
                                      </p:cBhvr>
                                      <p:to>
                                        <p:strVal val="visible"/>
                                      </p:to>
                                    </p:set>
                                    <p:animEffect transition="in" filter="fade">
                                      <p:cBhvr>
                                        <p:cTn id="55" dur="500"/>
                                        <p:tgtEl>
                                          <p:spTgt spid="7">
                                            <p:txEl>
                                              <p:pRg st="12" end="1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7">
                                            <p:txEl>
                                              <p:pRg st="13" end="13"/>
                                            </p:txEl>
                                          </p:spTgt>
                                        </p:tgtEl>
                                        <p:attrNameLst>
                                          <p:attrName>style.visibility</p:attrName>
                                        </p:attrNameLst>
                                      </p:cBhvr>
                                      <p:to>
                                        <p:strVal val="visible"/>
                                      </p:to>
                                    </p:set>
                                    <p:animEffect transition="in" filter="fade">
                                      <p:cBhvr>
                                        <p:cTn id="60" dur="500"/>
                                        <p:tgtEl>
                                          <p:spTgt spid="7">
                                            <p:txEl>
                                              <p:pRg st="13" end="13"/>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7">
                                            <p:txEl>
                                              <p:pRg st="14" end="14"/>
                                            </p:txEl>
                                          </p:spTgt>
                                        </p:tgtEl>
                                        <p:attrNameLst>
                                          <p:attrName>style.visibility</p:attrName>
                                        </p:attrNameLst>
                                      </p:cBhvr>
                                      <p:to>
                                        <p:strVal val="visible"/>
                                      </p:to>
                                    </p:set>
                                    <p:animEffect transition="in" filter="fade">
                                      <p:cBhvr>
                                        <p:cTn id="65" dur="500"/>
                                        <p:tgtEl>
                                          <p:spTgt spid="7">
                                            <p:txEl>
                                              <p:pRg st="14" end="14"/>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7">
                                            <p:txEl>
                                              <p:pRg st="15" end="15"/>
                                            </p:txEl>
                                          </p:spTgt>
                                        </p:tgtEl>
                                        <p:attrNameLst>
                                          <p:attrName>style.visibility</p:attrName>
                                        </p:attrNameLst>
                                      </p:cBhvr>
                                      <p:to>
                                        <p:strVal val="visible"/>
                                      </p:to>
                                    </p:set>
                                    <p:animEffect transition="in" filter="fade">
                                      <p:cBhvr>
                                        <p:cTn id="70" dur="500"/>
                                        <p:tgtEl>
                                          <p:spTgt spid="7">
                                            <p:txEl>
                                              <p:pRg st="15" end="15"/>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7">
                                            <p:txEl>
                                              <p:pRg st="16" end="16"/>
                                            </p:txEl>
                                          </p:spTgt>
                                        </p:tgtEl>
                                        <p:attrNameLst>
                                          <p:attrName>style.visibility</p:attrName>
                                        </p:attrNameLst>
                                      </p:cBhvr>
                                      <p:to>
                                        <p:strVal val="visible"/>
                                      </p:to>
                                    </p:set>
                                    <p:animEffect transition="in" filter="fade">
                                      <p:cBhvr>
                                        <p:cTn id="75" dur="500"/>
                                        <p:tgtEl>
                                          <p:spTgt spid="7">
                                            <p:txEl>
                                              <p:pRg st="16" end="16"/>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7">
                                            <p:txEl>
                                              <p:pRg st="17" end="17"/>
                                            </p:txEl>
                                          </p:spTgt>
                                        </p:tgtEl>
                                        <p:attrNameLst>
                                          <p:attrName>style.visibility</p:attrName>
                                        </p:attrNameLst>
                                      </p:cBhvr>
                                      <p:to>
                                        <p:strVal val="visible"/>
                                      </p:to>
                                    </p:set>
                                    <p:animEffect transition="in" filter="fade">
                                      <p:cBhvr>
                                        <p:cTn id="80" dur="500"/>
                                        <p:tgtEl>
                                          <p:spTgt spid="7">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extLst>
      <p:ext uri="smNativeData">
        <pr:smNativeData xmlns:pr="smNativeData" xmlns="smNativeData" val="DnsnZxEAAAAFAAAAAAAAAAEAAAAKAAAAAAAAAAAAAAAAAAAAAAAAAAkAAAABAAAAAQAAAAoAAAAAAAAAAAAAAAAAAAAAAAAADQAAAAIAAAABAAAACgAAAAAAAAAAAAAAAAAAAAAAAAARAAAAAwAAAAEAAAAKAAAAAAAAAAAAAAAAAAAAAAAAABUAAAAEAAAAAQAAAAoAAAAAAAAAAAAAAAAAAAAAAAAAGQAAAAUAAAABAAAACgAAAAAAAAAAAAAAAAAAAAAAAAAdAAAABgAAAAEAAAAKAAAAAAAAAAAAAAAAAAAAAAAAACEAAAAHAAAAAQAAAAoAAAAAAAAAAAAAAAAAAAAAAAAAJgAAAAkAAAABAAAACgAAAAAAAAAAAAAAAAAAAAAAAAArAAAACgAAAAEAAAAKAAAAAAAAAAAAAAAAAAAAAAAAADAAAAALAAAAAQAAAAoAAAAAAAAAAAAAAAAAAAAAAAAANQAAAAwAAAABAAAACgAAAAAAAAAAAAAAAAAAAAAAAAA6AAAADQAAAAEAAAAKAAAAAAAAAAAAAAAAAAAAAAAAAD8AAAAOAAAAAQAAAAoAAAAAAAAAAAAAAAAAAAAAAAAARAAAAA8AAAABAAAACgAAAAAAAAAAAAAAAAAAAAAAAABJAAAAEAAAAAEAAAAKAAAAAAAAAAAAAAAAAAAAAAAAAE4AAAARAAAAAQAAAAoAAAAAAAAAAAAAAAAAAAAAAAAA"/>
      </p:ext>
    </p:extLst>
  </p:timing>
</p:sld>
</file>

<file path=ppt/slides/slide20.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E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sdAAAAAAAA0DgAAEkOAAAQAAAAJgAAAAgAAAD//////////w=="/>
              </a:ext>
            </a:extLst>
          </p:cNvPicPr>
          <p:nvPr/>
        </p:nvPicPr>
        <p:blipFill>
          <a:blip r:embed="rId3"/>
          <a:srcRect l="0" t="0" r="6540" b="20590"/>
          <a:stretch>
            <a:fillRect/>
          </a:stretch>
        </p:blipFill>
        <p:spPr>
          <a:xfrm rot="10800000" flipH="1">
            <a:off x="4721225"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AAAAB9DAAA6g4AAKQfAAAQAAAAJgAAAAgAAAD//////////w=="/>
              </a:ext>
            </a:extLst>
          </p:cNvPicPr>
          <p:nvPr/>
        </p:nvPicPr>
        <p:blipFill>
          <a:blip r:embed="rId3"/>
          <a:srcRect l="0" t="0" r="35540" b="17110"/>
          <a:stretch>
            <a:fillRect/>
          </a:stretch>
        </p:blipFill>
        <p:spPr>
          <a:xfrm rot="5400000">
            <a:off x="-344170" y="2374265"/>
            <a:ext cx="3113405" cy="2424430"/>
          </a:xfrm>
          <a:prstGeom prst="rect">
            <a:avLst/>
          </a:prstGeom>
          <a:noFill/>
          <a:ln>
            <a:noFill/>
          </a:ln>
          <a:effectLst/>
        </p:spPr>
      </p:pic>
      <p:sp>
        <p:nvSpPr>
          <p:cNvPr id="4" name="Google Shape;372;p41"/>
          <p:cNvSpPr>
            <a:extLst>
              <a:ext uri="smNativeData">
                <pr:smNativeData xmlns:pr="smNativeData" xmlns="smNativeData" val="SMDATA_15_DnsnZxMAAAAlAAAAZQAAAA0AAAAAkAAAAJAAAACQAAAAkAAAAAAAAAABAAAAAAAAAAEAAABQAAAAfCx96IL6xj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D/AD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HgHAADkNAAANh0AABAAAAAmAAAACAAAAP//////////"/>
              </a:ext>
            </a:extLst>
          </p:cNvSpPr>
          <p:nvPr/>
        </p:nvSpPr>
        <p:spPr>
          <a:xfrm>
            <a:off x="546100" y="1214120"/>
            <a:ext cx="8051800" cy="3534410"/>
          </a:xfrm>
          <a:prstGeom prst="roundRect">
            <a:avLst>
              <a:gd name="adj" fmla="val 8976"/>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81;p42"/>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NoCAADkNAAAmgYAABAAAAAmAAAACAAAAP//////////"/>
              </a:ext>
            </a:extLst>
          </p:cNvSpPr>
          <p:nvPr/>
        </p:nvSpPr>
        <p:spPr>
          <a:xfrm>
            <a:off x="546100" y="463550"/>
            <a:ext cx="8051800" cy="609600"/>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83;p4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CaQtD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bgQAAFIDAADSMwAAIgYAABAAAAAmAAAACAAAADwwAAAAAAAA"/>
              </a:ext>
            </a:extLst>
          </p:cNvSpPr>
          <p:nvPr>
            <p:ph type="title"/>
          </p:nvPr>
        </p:nvSpPr>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sz="3600" cap="none">
                <a:solidFill>
                  <a:srgbClr val="FED8EB"/>
                </a:solidFill>
              </a:rPr>
              <a:t>G   U   I</a:t>
            </a:r>
            <a:endParaRPr cap="none">
              <a:solidFill>
                <a:srgbClr val="FED8EB"/>
              </a:solidFill>
            </a:endParaRPr>
          </a:p>
        </p:txBody>
      </p:sp>
      <p:sp>
        <p:nvSpPr>
          <p:cNvPr id="7" name="Google Shape;382;p4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Fm6P1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XAMAAK4HAAB4NAAAAB0AABAAAAAmAAAACAAAAD0wAAAAAAAA"/>
              </a:ext>
            </a:extLst>
          </p:cNvSpPr>
          <p:nvPr>
            <p:ph type="body" idx="1"/>
          </p:nvPr>
        </p:nvSpPr>
        <p:spPr>
          <a:xfrm>
            <a:off x="546100" y="1248410"/>
            <a:ext cx="7983220" cy="3465830"/>
          </a:xfrm>
        </p:spPr>
        <p:txBody>
          <a:bodyPr vert="horz" wrap="square" lIns="91440" tIns="91440" rIns="91440" bIns="91440" numCol="1" spcCol="215900" anchor="ctr">
            <a:prstTxWarp prst="textNoShape">
              <a:avLst/>
            </a:prstTxWarp>
          </a:bodyPr>
          <a:lstStyle/>
          <a:p>
            <a:pPr marL="0" indent="0" algn="l">
              <a:spcBef>
                <a:spcPts val="0"/>
              </a:spcBef>
              <a:spcAft>
                <a:spcPts val="0"/>
              </a:spcAft>
              <a:buNone/>
            </a:pPr>
            <a:r>
              <a:rPr lang="en-gb" sz="4800" cap="none"/>
              <a:t>.</a:t>
            </a:r>
            <a:endParaRPr lang="en-gb" sz="4800" cap="none"/>
          </a:p>
        </p:txBody>
      </p:sp>
      <p:cxnSp>
        <p:nvCxnSpPr>
          <p:cNvPr id="8"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F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uyAAAOL5//+5KQAA4QIAABAAAAAmAAAACAAAAP//////////"/>
              </a:ext>
            </a:extLst>
          </p:cNvCxnSpPr>
          <p:nvPr/>
        </p:nvCxnSpPr>
        <p:spPr>
          <a:xfrm flipV="1">
            <a:off x="5320665" y="-994410"/>
            <a:ext cx="1461770" cy="1462405"/>
          </a:xfrm>
          <a:prstGeom prst="straightConnector1">
            <a:avLst/>
          </a:prstGeom>
          <a:noFill/>
          <a:ln w="9525" cap="flat" cmpd="sng" algn="ctr">
            <a:solidFill>
              <a:schemeClr val="bg1"/>
            </a:solidFill>
            <a:prstDash val="solid"/>
            <a:headEnd type="none"/>
            <a:tailEnd type="none"/>
          </a:ln>
          <a:effectLst/>
        </p:spPr>
      </p:cxnSp>
      <p:cxnSp>
        <p:nvCxnSpPr>
          <p:cNvPr id="9"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S////wAAAAC6CAAAbwkAABAAAAAmAAAACAAAAP//////////"/>
              </a:ext>
            </a:extLst>
          </p:cNvCxnSpPr>
          <p:nvPr/>
        </p:nvCxnSpPr>
        <p:spPr>
          <a:xfrm flipV="1">
            <a:off x="-114935" y="0"/>
            <a:ext cx="1533525" cy="1533525"/>
          </a:xfrm>
          <a:prstGeom prst="straightConnector1">
            <a:avLst/>
          </a:prstGeom>
          <a:noFill/>
          <a:ln w="9525" cap="flat" cmpd="sng" algn="ctr">
            <a:solidFill>
              <a:schemeClr val="bg1"/>
            </a:solidFill>
            <a:prstDash val="solid"/>
            <a:headEnd type="none"/>
            <a:tailEnd type="none"/>
          </a:ln>
          <a:effectLst/>
        </p:spPr>
      </p:cxnSp>
      <p:sp>
        <p:nvSpPr>
          <p:cNvPr id="10" name="Rectangle 9"/>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4gMAAK4HAACuNAAAAB0AABAAAAAmAAAACAAAAP//////////"/>
              </a:ext>
            </a:extLst>
          </p:cNvSpPr>
          <p:nvPr/>
        </p:nvSpPr>
        <p:spPr>
          <a:xfrm>
            <a:off x="631190" y="1248410"/>
            <a:ext cx="7932420" cy="3465830"/>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pic>
        <p:nvPicPr>
          <p:cNvPr id="11" name="Picture1"/>
          <p:cNvPicPr>
            <a:picLocks noChangeAspect="1"/>
            <a:extLst>
              <a:ext uri="smNativeData">
                <pr:smNativeData xmlns:pr="smNativeData" xmlns="smNativeData" val="SMDATA_17_DnsnZxMAAAAlAAAAEQAAAC8B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AAE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DYLAACCCAAA3S4AAC0cAAAAAAAAJgAAAAgAAAD//////////w=="/>
              </a:ext>
            </a:extLst>
          </p:cNvPicPr>
          <p:nvPr/>
        </p:nvPicPr>
        <p:blipFill>
          <a:blip r:embed="rId4"/>
          <a:stretch>
            <a:fillRect/>
          </a:stretch>
        </p:blipFill>
        <p:spPr>
          <a:xfrm>
            <a:off x="1822450" y="1383030"/>
            <a:ext cx="5795645" cy="3197225"/>
          </a:xfrm>
          <a:prstGeom prst="rect">
            <a:avLst/>
          </a:prstGeom>
          <a:noFill/>
          <a:ln>
            <a:noFill/>
          </a:ln>
          <a:effectLst/>
        </p:spPr>
      </p:pic>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extLst>
      <p:ext uri="smNativeData">
        <pr:smNativeData xmlns:pr="smNativeData" xmlns="smNativeData" val="DnsnZwEAAAAFAAAAAAAAAAEAAAAKAAAAAAAAAAAAAAAAAAAAAAAAAA=="/>
      </p:ext>
    </p:extLst>
  </p:timing>
</p:sld>
</file>

<file path=ppt/slides/slide21.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DwylFE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DkDAADkNAAAkh0AABAAAAAmAAAACAAAAP//////////"/>
              </a:ext>
            </a:extLst>
          </p:cNvSpPr>
          <p:nvPr/>
        </p:nvSpPr>
        <p:spPr>
          <a:xfrm>
            <a:off x="546100" y="523875"/>
            <a:ext cx="8051800" cy="4283075"/>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5"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v9/w0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CAAAOL5//+5KQAAOAMAABAAAAAmAAAACAAAAP//////////"/>
              </a:ext>
            </a:extLst>
          </p:cNvCxnSpPr>
          <p:nvPr/>
        </p:nvCxnSpPr>
        <p:spPr>
          <a:xfrm flipV="1">
            <a:off x="5265420" y="-994410"/>
            <a:ext cx="1517015" cy="1517650"/>
          </a:xfrm>
          <a:prstGeom prst="straightConnector1">
            <a:avLst/>
          </a:prstGeom>
          <a:noFill/>
          <a:ln w="9525" cap="flat" cmpd="sng" algn="ctr">
            <a:solidFill>
              <a:schemeClr val="bg1"/>
            </a:solidFill>
            <a:prstDash val="solid"/>
            <a:headEnd type="none"/>
            <a:tailEnd type="none"/>
          </a:ln>
          <a:effectLst/>
        </p:spPr>
      </p:cxnSp>
      <p:cxnSp>
        <p:nvCxnSpPr>
          <p:cNvPr id="6"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D/AD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e////wAAAADqCAAAbwkAABAAAAAmAAAACAAAAP//////////"/>
              </a:ext>
            </a:extLst>
          </p:cNvCxnSpPr>
          <p:nvPr/>
        </p:nvCxnSpPr>
        <p:spPr>
          <a:xfrm rot="10800000" flipH="1">
            <a:off x="-84455" y="0"/>
            <a:ext cx="1533525" cy="1533525"/>
          </a:xfrm>
          <a:prstGeom prst="straightConnector1">
            <a:avLst/>
          </a:prstGeom>
          <a:noFill/>
          <a:ln w="9525" cap="flat" cmpd="sng" algn="ctr">
            <a:solidFill>
              <a:schemeClr val="bg1"/>
            </a:solidFill>
            <a:prstDash val="solid"/>
            <a:headEnd type="none"/>
            <a:tailEnd type="none"/>
          </a:ln>
          <a:effectLst/>
        </p:spPr>
      </p:cxnSp>
      <p:sp>
        <p:nvSpPr>
          <p:cNvPr id="7" name="Rectangle 7"/>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6AMAAIsGAAC0NAAA3hsAABAAAAAmAAAACAAAAP//////////"/>
              </a:ext>
            </a:extLst>
          </p:cNvSpPr>
          <p:nvPr/>
        </p:nvSpPr>
        <p:spPr>
          <a:xfrm>
            <a:off x="635000" y="1063625"/>
            <a:ext cx="7932420" cy="3466465"/>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pic>
        <p:nvPicPr>
          <p:cNvPr id="8" name="Picture1"/>
          <p:cNvPicPr>
            <a:picLocks noChangeAspect="1"/>
            <a:extLst>
              <a:ext uri="smNativeData">
                <pr:smNativeData xmlns:pr="smNativeData" xmlns="smNativeData" val="SMDATA_17_DnsnZxMAAAAlAAAAEQAAAC8B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KGVE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kLAACCBwAA/i0AADwbAAAAAAAAJgAAAAgAAAD//////////w=="/>
              </a:ext>
            </a:extLst>
          </p:cNvPicPr>
          <p:nvPr/>
        </p:nvPicPr>
        <p:blipFill>
          <a:blip r:embed="rId4"/>
          <a:stretch>
            <a:fillRect/>
          </a:stretch>
        </p:blipFill>
        <p:spPr>
          <a:xfrm>
            <a:off x="1854835" y="1220470"/>
            <a:ext cx="5621655" cy="3206750"/>
          </a:xfrm>
          <a:prstGeom prst="rect">
            <a:avLst/>
          </a:prstGeom>
          <a:noFill/>
          <a:ln>
            <a:noFill/>
          </a:ln>
          <a:effectLst/>
        </p:spPr>
      </p:pic>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22.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sdAAAAAAAA0DgAAEkOAAAQAAAAJgAAAAgAAAD//////////w=="/>
              </a:ext>
            </a:extLst>
          </p:cNvPicPr>
          <p:nvPr/>
        </p:nvPicPr>
        <p:blipFill>
          <a:blip r:embed="rId3"/>
          <a:srcRect l="0" t="0" r="6540" b="20590"/>
          <a:stretch>
            <a:fillRect/>
          </a:stretch>
        </p:blipFill>
        <p:spPr>
          <a:xfrm rot="10800000" flipH="1">
            <a:off x="4721225"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AAAAB9DAAA6g4AAKQfAAAQAAAAJgAAAAgAAAD//////////w=="/>
              </a:ext>
            </a:extLst>
          </p:cNvPicPr>
          <p:nvPr/>
        </p:nvPicPr>
        <p:blipFill>
          <a:blip r:embed="rId3"/>
          <a:srcRect l="0" t="0" r="35540" b="17110"/>
          <a:stretch>
            <a:fillRect/>
          </a:stretch>
        </p:blipFill>
        <p:spPr>
          <a:xfrm rot="5400000">
            <a:off x="-344170" y="2374265"/>
            <a:ext cx="3113405" cy="2424430"/>
          </a:xfrm>
          <a:prstGeom prst="rect">
            <a:avLst/>
          </a:prstGeom>
          <a:noFill/>
          <a:ln>
            <a:noFill/>
          </a:ln>
          <a:effectLst/>
        </p:spPr>
      </p:pic>
      <p:sp>
        <p:nvSpPr>
          <p:cNvPr id="4" name="Google Shape;371;p41"/>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dQcAAEIFAAC9MAAAuBQAABAAAAAmAAAACAAAAP//////////"/>
              </a:ext>
            </a:extLst>
          </p:cNvSpPr>
          <p:nvPr/>
        </p:nvSpPr>
        <p:spPr>
          <a:xfrm>
            <a:off x="1212215" y="854710"/>
            <a:ext cx="6710680" cy="2513330"/>
          </a:xfrm>
          <a:prstGeom prst="roundRect">
            <a:avLst>
              <a:gd name="adj" fmla="val 8278"/>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72;p41"/>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GEDZm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fAcAADMWAADEMAAA8xkAABAAAAAmAAAACAAAAP//////////"/>
              </a:ext>
            </a:extLst>
          </p:cNvSpPr>
          <p:nvPr/>
        </p:nvSpPr>
        <p:spPr>
          <a:xfrm>
            <a:off x="1216660" y="3608705"/>
            <a:ext cx="6710680" cy="609600"/>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73;p41"/>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PihyDf///wgAAAAAAAAAAAAAAAAAAAAAAAAAAAAAAAAAAAAAeAAAAAEAAABAAAAAAAAAAAAAAAB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GZmZg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ihyBv///wEAAAAAAAAAAAAAAAAAAAAAAAAAAAAAAAAAAAAAAAAAAB4PPwJ/f38A+DeXA8zMzADAwP8Af39/AAAAAAAAAAAAAAAAAAAAAAAAAAAAIQAAABgAAAAUAAAA+g8AANQJAAArFwAABBEAABAAAAAmAAAACAAAAP//////////"/>
              </a:ext>
            </a:extLst>
          </p:cNvSpPr>
          <p:nvPr/>
        </p:nvSpPr>
        <p:spPr>
          <a:xfrm>
            <a:off x="2597150" y="1597660"/>
            <a:ext cx="1169035" cy="1168400"/>
          </a:xfrm>
          <a:prstGeom prst="roundRect">
            <a:avLst>
              <a:gd name="adj" fmla="val 8278"/>
            </a:avLst>
          </a:pr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374;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8xgAAN4HAABqLQAApxEAABAAAAAmAAAACAAAAD0wAAAAAAAA"/>
              </a:ext>
            </a:extLst>
          </p:cNvSpPr>
          <p:nvPr>
            <p:ph type="title"/>
          </p:nvPr>
        </p:nvSpPr>
        <p:spPr>
          <a:xfrm>
            <a:off x="4055745" y="1278890"/>
            <a:ext cx="3326765" cy="1590675"/>
          </a:xfrm>
        </p:spPr>
        <p:txBody>
          <a:bodyPr vert="horz" wrap="square" lIns="91440" tIns="91440" rIns="91440" bIns="91440" numCol="1" spcCol="215900" anchor="ctr">
            <a:prstTxWarp prst="textNoShape">
              <a:avLst/>
            </a:prstTxWarp>
          </a:bodyPr>
          <a:lstStyle/>
          <a:p>
            <a:pPr marL="0" indent="0" algn="l">
              <a:spcBef>
                <a:spcPts val="0"/>
              </a:spcBef>
              <a:spcAft>
                <a:spcPts val="0"/>
              </a:spcAft>
              <a:buNone/>
            </a:pPr>
            <a:r>
              <a:rPr lang="fr-fr" sz="3200" cap="none">
                <a:solidFill>
                  <a:srgbClr val="FED8EB"/>
                </a:solidFill>
              </a:rPr>
              <a:t>THE RELATION BETWEEN IT AND THE NANO WORLD</a:t>
            </a:r>
            <a:endParaRPr sz="3200" cap="none">
              <a:solidFill>
                <a:srgbClr val="FED8EB"/>
              </a:solidFill>
            </a:endParaRPr>
          </a:p>
        </p:txBody>
      </p:sp>
      <p:sp>
        <p:nvSpPr>
          <p:cNvPr id="8" name="Google Shape;375;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g8AAJwKAAArFwAAPBAAABAAAAAmAAAACAAAAD0wAAAAAAAA"/>
              </a:ext>
            </a:extLst>
          </p:cNvSpPr>
          <p:nvPr>
            <p:ph type="title"/>
          </p:nvPr>
        </p:nvSpPr>
        <p:spPr>
          <a:xfrm>
            <a:off x="2597150" y="1724660"/>
            <a:ext cx="1169035" cy="914400"/>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05</a:t>
            </a:r>
          </a:p>
        </p:txBody>
      </p:sp>
      <p:sp>
        <p:nvSpPr>
          <p:cNvPr id="9" name="Google Shape;376;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fAcAALwWAADEMAAAaRkAAAAAAAAmAAAACAAAAD0wAAAAAAAA"/>
              </a:ext>
            </a:extLst>
          </p:cNvSpPr>
          <p:nvPr>
            <p:ph type="subTitle" idx="1"/>
          </p:nvPr>
        </p:nvSpPr>
        <p:spPr>
          <a:xfrm>
            <a:off x="1216660" y="3695700"/>
            <a:ext cx="6710680" cy="434975"/>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t>Applications of the secant numerical method</a:t>
            </a:r>
          </a:p>
        </p:txBody>
      </p:sp>
      <p:cxnSp>
        <p:nvCxnSpPr>
          <p:cNvPr id="10"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8R0AAOL5//+5KQAAqgUAABAAAAAmAAAACAAAAP//////////"/>
              </a:ext>
            </a:extLst>
          </p:cNvCxnSpPr>
          <p:nvPr/>
        </p:nvCxnSpPr>
        <p:spPr>
          <a:xfrm flipV="1">
            <a:off x="4867275" y="-994410"/>
            <a:ext cx="1915160" cy="1915160"/>
          </a:xfrm>
          <a:prstGeom prst="straightConnector1">
            <a:avLst/>
          </a:prstGeom>
          <a:noFill/>
          <a:ln w="9525" cap="flat" cmpd="sng" algn="ctr">
            <a:solidFill>
              <a:schemeClr val="bg1"/>
            </a:solidFill>
            <a:prstDash val="solid"/>
            <a:headEnd type="none"/>
            <a:tailEnd type="none"/>
          </a:ln>
          <a:effectLst/>
        </p:spPr>
      </p:cxnSp>
      <p:cxnSp>
        <p:nvCxnSpPr>
          <p:cNvPr id="11"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Y////yv+//9ACwAACQoAABAAAAAmAAAACAAAAP//////////"/>
              </a:ext>
            </a:extLst>
          </p:cNvCxnSpPr>
          <p:nvPr/>
        </p:nvCxnSpPr>
        <p:spPr>
          <a:xfrm flipV="1">
            <a:off x="-99695" y="-297815"/>
            <a:ext cx="1928495" cy="1929130"/>
          </a:xfrm>
          <a:prstGeom prst="straightConnector1">
            <a:avLst/>
          </a:prstGeom>
          <a:noFill/>
          <a:ln w="9525" cap="flat" cmpd="sng" algn="ctr">
            <a:solidFill>
              <a:schemeClr val="bg1"/>
            </a:solidFill>
            <a:prstDash val="solid"/>
            <a:headEnd type="none"/>
            <a:tailEnd type="none"/>
          </a:ln>
          <a:effectLst/>
        </p:spPr>
      </p:cxnSp>
      <p:pic>
        <p:nvPicPr>
          <p:cNvPr id="12" name="Image 11"/>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OoOAAABCQAAQBIAABELAAAQAAAAJgAAAAgAAAD//////////w=="/>
              </a:ext>
            </a:extLst>
          </p:cNvPicPr>
          <p:nvPr/>
        </p:nvPicPr>
        <p:blipFill>
          <a:blip r:embed="rId4"/>
          <a:stretch>
            <a:fillRect/>
          </a:stretch>
        </p:blipFill>
        <p:spPr>
          <a:xfrm>
            <a:off x="2424430" y="1463675"/>
            <a:ext cx="542290" cy="335280"/>
          </a:xfrm>
          <a:prstGeom prst="rect">
            <a:avLst/>
          </a:prstGeom>
          <a:noFill/>
          <a:ln>
            <a:noFill/>
          </a:ln>
          <a:effectLst/>
        </p:spPr>
      </p:pic>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23.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E7gTu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372;p41"/>
          <p:cNvSpPr>
            <a:extLst>
              <a:ext uri="smNativeData">
                <pr:smNativeData xmlns:pr="smNativeData" xmlns="smNativeData" val="SMDATA_15_DnsnZxMAAAAlAAAAZQAAAA0AAAAAkAAAAJAAAACQAAAAkAAAAAAAAAABAAAAAAAAAAEAAABQAAAAfCx96IL6xj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HgHAADkNAAANh0AABAAAAAmAAAACAAAAP//////////"/>
              </a:ext>
            </a:extLst>
          </p:cNvSpPr>
          <p:nvPr/>
        </p:nvSpPr>
        <p:spPr>
          <a:xfrm>
            <a:off x="546100" y="1214120"/>
            <a:ext cx="8051800" cy="3534410"/>
          </a:xfrm>
          <a:prstGeom prst="roundRect">
            <a:avLst>
              <a:gd name="adj" fmla="val 8976"/>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81;p42"/>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TuBO4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NoCAADkNAAAmgYAABAAAAAmAAAACAAAAP//////////"/>
              </a:ext>
            </a:extLst>
          </p:cNvSpPr>
          <p:nvPr/>
        </p:nvSpPr>
        <p:spPr>
          <a:xfrm>
            <a:off x="546100" y="463550"/>
            <a:ext cx="8051800" cy="609600"/>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83;p4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4E7g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bgQAAFIDAADSMwAAIgYAABAAAAAmAAAACAAAADwwAAAAAAAA"/>
              </a:ext>
            </a:extLst>
          </p:cNvSpPr>
          <p:nvPr>
            <p:ph type="title"/>
          </p:nvPr>
        </p:nvSpPr>
        <p:spPr/>
        <p:txBody>
          <a:bodyPr vert="horz" wrap="square" lIns="91440" tIns="91440" rIns="91440" bIns="91440" numCol="1" spcCol="215900" anchor="ctr">
            <a:prstTxWarp prst="textNoShape">
              <a:avLst/>
            </a:prstTxWarp>
          </a:bodyPr>
          <a:lstStyle/>
          <a:p>
            <a:pPr/>
            <a:r>
              <a:rPr lang="fr-fr" sz="2000" cap="none">
                <a:solidFill>
                  <a:srgbClr val="FED8EB"/>
                </a:solidFill>
              </a:rPr>
              <a:t>THE RELATION BETWEEN IT AND THE NANO WORLD</a:t>
            </a:r>
            <a:endParaRPr sz="2000" cap="none"/>
          </a:p>
        </p:txBody>
      </p:sp>
      <p:sp>
        <p:nvSpPr>
          <p:cNvPr id="7" name="Google Shape;382;p4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EATf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XAMAALwHAAB4NAAAAB0AABAAAAAmAAAACAAAAD0wAAAAAAAA"/>
              </a:ext>
            </a:extLst>
          </p:cNvSpPr>
          <p:nvPr>
            <p:ph type="body" idx="1"/>
          </p:nvPr>
        </p:nvSpPr>
        <p:spPr>
          <a:xfrm>
            <a:off x="546100" y="1257300"/>
            <a:ext cx="7983220" cy="3456940"/>
          </a:xfrm>
        </p:spPr>
        <p:txBody>
          <a:bodyPr vert="horz" wrap="square" lIns="91440" tIns="91440" rIns="91440" bIns="91440" numCol="1" spcCol="215900" anchor="ctr">
            <a:prstTxWarp prst="textNoShape">
              <a:avLst/>
            </a:prstTxWarp>
          </a:bodyPr>
          <a:lstStyle/>
          <a:p>
            <a:pPr marL="127000" indent="0" algn="ctr">
              <a:buNone/>
            </a:pPr>
            <a:r>
              <a:rPr lang="en-us" sz="1200" b="1" cap="none">
                <a:solidFill>
                  <a:srgbClr val="A5A5A5"/>
                </a:solidFill>
              </a:rPr>
              <a:t>The Role of the Secant Method in Nanotechnology :</a:t>
            </a:r>
            <a:endParaRPr lang="en-us" sz="1200" b="1" cap="none">
              <a:solidFill>
                <a:srgbClr val="A5A5A5"/>
              </a:solidFill>
            </a:endParaRPr>
          </a:p>
          <a:p>
            <a:pPr marL="127000" indent="0">
              <a:buNone/>
            </a:pPr>
            <a:endParaRPr lang="en-us" sz="1000" cap="none"/>
          </a:p>
          <a:p>
            <a:pPr marL="127000" indent="0">
              <a:buNone/>
            </a:pPr>
            <a:r>
              <a:rPr lang="en-us" sz="1000" cap="none"/>
              <a:t>Its efficiency and accuracy make it invaluable for simulating and optimizing nanomaterials and devices.</a:t>
            </a:r>
            <a:endParaRPr lang="en-us" sz="1000" cap="none"/>
          </a:p>
          <a:p>
            <a:pPr/>
            <a:r>
              <a:rPr lang="en-us" sz="1000" b="1" cap="none">
                <a:solidFill>
                  <a:srgbClr val="FFFF00"/>
                </a:solidFill>
              </a:rPr>
              <a:t>Quantum Mechanics Simulations</a:t>
            </a:r>
            <a:endParaRPr lang="en-us" sz="1000" b="1" cap="none">
              <a:solidFill>
                <a:srgbClr val="FFFF00"/>
              </a:solidFill>
            </a:endParaRPr>
          </a:p>
          <a:p>
            <a:pPr/>
            <a:r>
              <a:rPr lang="en-us" sz="1000" b="1" cap="none">
                <a:solidFill>
                  <a:srgbClr val="FFFF00"/>
                </a:solidFill>
              </a:rPr>
              <a:t>Solving the Schrödinger Equation:</a:t>
            </a:r>
            <a:r>
              <a:rPr lang="en-us" sz="1000" cap="none">
                <a:solidFill>
                  <a:srgbClr val="FFFF00"/>
                </a:solidFill>
              </a:rPr>
              <a:t> </a:t>
            </a:r>
            <a:endParaRPr lang="en-us" sz="1000" cap="none">
              <a:solidFill>
                <a:srgbClr val="FFFF00"/>
              </a:solidFill>
            </a:endParaRPr>
          </a:p>
          <a:p>
            <a:pPr marL="127000" indent="0">
              <a:buNone/>
            </a:pPr>
            <a:r>
              <a:rPr lang="en-us" sz="1000" cap="none"/>
              <a:t>In quantum mechanics, the Schrödinger equation describes the behavior of quantum systems. The secant method can be employed to determine the energy eigenvalues and eigenfunctions of these systems, providing insights into the quantum nature of matter at the nanoscale.</a:t>
            </a:r>
            <a:endParaRPr lang="en-us" sz="1000" cap="none"/>
          </a:p>
          <a:p>
            <a:pPr/>
            <a:r>
              <a:rPr lang="en-us" sz="1000" b="1" cap="none">
                <a:solidFill>
                  <a:srgbClr val="FFFF00"/>
                </a:solidFill>
              </a:rPr>
              <a:t>Calculating Electronic Band Structures:</a:t>
            </a:r>
            <a:r>
              <a:rPr lang="en-us" sz="1000" cap="none">
                <a:solidFill>
                  <a:srgbClr val="FFFF00"/>
                </a:solidFill>
              </a:rPr>
              <a:t> </a:t>
            </a:r>
            <a:endParaRPr lang="en-us" sz="1000" cap="none">
              <a:solidFill>
                <a:srgbClr val="FFFF00"/>
              </a:solidFill>
            </a:endParaRPr>
          </a:p>
          <a:p>
            <a:pPr marL="127000" indent="0">
              <a:buNone/>
            </a:pPr>
            <a:r>
              <a:rPr lang="en-us" sz="1000" cap="none"/>
              <a:t>The electronic band structure of a material dictates its electrical and optical properties. The secant method aids in calculating these band structures, enabling the design of novel electronic and optoelectronic devices.</a:t>
            </a:r>
            <a:endParaRPr lang="en-us" sz="1000" cap="none"/>
          </a:p>
          <a:p>
            <a:pPr/>
            <a:r>
              <a:rPr lang="en-us" sz="1000" b="1" cap="none">
                <a:solidFill>
                  <a:srgbClr val="FFFF00"/>
                </a:solidFill>
              </a:rPr>
              <a:t>Molecular Dynamics Simulations</a:t>
            </a:r>
            <a:endParaRPr lang="en-us" sz="1000" b="1" cap="none">
              <a:solidFill>
                <a:srgbClr val="FFFF00"/>
              </a:solidFill>
            </a:endParaRPr>
          </a:p>
          <a:p>
            <a:pPr/>
            <a:r>
              <a:rPr lang="en-us" sz="1000" b="1" cap="none">
                <a:solidFill>
                  <a:srgbClr val="FFFF00"/>
                </a:solidFill>
              </a:rPr>
              <a:t>Optimizing Potential Energy Surfaces</a:t>
            </a:r>
            <a:r>
              <a:rPr lang="en-us" sz="1000" b="1" cap="none">
                <a:solidFill>
                  <a:srgbClr val="FED8EB"/>
                </a:solidFill>
              </a:rPr>
              <a:t>:</a:t>
            </a:r>
            <a:r>
              <a:rPr lang="en-us" sz="1000" cap="none">
                <a:solidFill>
                  <a:srgbClr val="FED8EB"/>
                </a:solidFill>
              </a:rPr>
              <a:t> </a:t>
            </a:r>
            <a:endParaRPr lang="en-us" sz="1000" cap="none">
              <a:solidFill>
                <a:srgbClr val="FED8EB"/>
              </a:solidFill>
            </a:endParaRPr>
          </a:p>
          <a:p>
            <a:pPr marL="127000" indent="0">
              <a:buNone/>
            </a:pPr>
            <a:r>
              <a:rPr lang="en-us" sz="1000" cap="none"/>
              <a:t>Molecular dynamics simulations involve calculating the forces between atoms and molecules. The secant method is instrumental in optimizing the potential energy surface, a crucial step in accurate simulations of nanomaterials and their properties.</a:t>
            </a:r>
            <a:endParaRPr lang="en-us" sz="1000" cap="none"/>
          </a:p>
          <a:p>
            <a:pPr/>
            <a:r>
              <a:rPr lang="en-us" sz="1000" b="1" cap="none">
                <a:solidFill>
                  <a:srgbClr val="FFFF00"/>
                </a:solidFill>
              </a:rPr>
              <a:t>Device Modeling and Simulation</a:t>
            </a:r>
            <a:endParaRPr lang="en-us" sz="1000" b="1" cap="none">
              <a:solidFill>
                <a:srgbClr val="FFFF00"/>
              </a:solidFill>
            </a:endParaRPr>
          </a:p>
          <a:p>
            <a:pPr/>
            <a:r>
              <a:rPr lang="en-us" sz="1000" b="1" cap="none">
                <a:solidFill>
                  <a:srgbClr val="FFFF00"/>
                </a:solidFill>
              </a:rPr>
              <a:t>Simulating Transport Properties:</a:t>
            </a:r>
            <a:r>
              <a:rPr lang="en-us" sz="1000" cap="none">
                <a:solidFill>
                  <a:srgbClr val="FFFF00"/>
                </a:solidFill>
              </a:rPr>
              <a:t> </a:t>
            </a:r>
            <a:endParaRPr lang="en-us" sz="1000" cap="none">
              <a:solidFill>
                <a:srgbClr val="FFFF00"/>
              </a:solidFill>
            </a:endParaRPr>
          </a:p>
          <a:p>
            <a:pPr marL="127000" indent="0">
              <a:buNone/>
            </a:pPr>
            <a:r>
              <a:rPr lang="en-us" sz="1000" cap="none"/>
              <a:t>The Boltzmann Transport Equation, which describes the transport of charge carriers in nanodevices, can be solved using the secant method. This enables the simulation of the electrical and thermal properties of nanoscale devices.</a:t>
            </a:r>
            <a:endParaRPr lang="en-us" sz="1000" cap="none"/>
          </a:p>
          <a:p>
            <a:pPr/>
            <a:r>
              <a:rPr lang="en-us" sz="1000" b="1" cap="none">
                <a:solidFill>
                  <a:srgbClr val="FFFF00"/>
                </a:solidFill>
              </a:rPr>
              <a:t>Optimizing Device Performance:</a:t>
            </a:r>
            <a:r>
              <a:rPr lang="en-us" sz="1000" cap="none">
                <a:solidFill>
                  <a:srgbClr val="FFFF00"/>
                </a:solidFill>
              </a:rPr>
              <a:t> </a:t>
            </a:r>
            <a:r>
              <a:rPr lang="en-us" sz="1000" cap="none"/>
              <a:t>By simulating the performance of nanodevices, researchers can identify optimal design parameters and materials. The secant method aids in exploring the design space efficiently and finding the best solutions.</a:t>
            </a:r>
            <a:endParaRPr lang="en-us" sz="1000" cap="none"/>
          </a:p>
          <a:p>
            <a:pPr marL="0" indent="0" algn="l">
              <a:spcBef>
                <a:spcPts val="0"/>
              </a:spcBef>
              <a:spcAft>
                <a:spcPts val="0"/>
              </a:spcAft>
              <a:buNone/>
            </a:pPr>
            <a:endParaRPr lang="en-gb" sz="1200" cap="none"/>
          </a:p>
        </p:txBody>
      </p:sp>
      <p:cxnSp>
        <p:nvCxnSpPr>
          <p:cNvPr id="8"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iAAAOL5//+5KQAAzQIAABAAAAAmAAAACAAAAP//////////"/>
              </a:ext>
            </a:extLst>
          </p:cNvCxnSpPr>
          <p:nvPr/>
        </p:nvCxnSpPr>
        <p:spPr>
          <a:xfrm flipV="1">
            <a:off x="5332730" y="-994410"/>
            <a:ext cx="1449705" cy="1449705"/>
          </a:xfrm>
          <a:prstGeom prst="straightConnector1">
            <a:avLst/>
          </a:prstGeom>
          <a:noFill/>
          <a:ln w="9525" cap="flat" cmpd="sng" algn="ctr">
            <a:solidFill>
              <a:schemeClr val="bg1"/>
            </a:solidFill>
            <a:prstDash val="solid"/>
            <a:headEnd type="none"/>
            <a:tailEnd type="none"/>
          </a:ln>
          <a:effectLst/>
        </p:spPr>
      </p:cxnSp>
      <p:cxnSp>
        <p:nvCxnSpPr>
          <p:cNvPr id="9"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n////wAAAAAOCQAAbwkAABAAAAAmAAAACAAAAP//////////"/>
              </a:ext>
            </a:extLst>
          </p:cNvCxnSpPr>
          <p:nvPr/>
        </p:nvCxnSpPr>
        <p:spPr>
          <a:xfrm flipV="1">
            <a:off x="-61595" y="0"/>
            <a:ext cx="1533525" cy="1533525"/>
          </a:xfrm>
          <a:prstGeom prst="straightConnector1">
            <a:avLst/>
          </a:prstGeom>
          <a:noFill/>
          <a:ln w="9525" cap="flat" cmpd="sng" algn="ctr">
            <a:solidFill>
              <a:schemeClr val="bg1"/>
            </a:solidFill>
            <a:prstDash val="solid"/>
            <a:headEnd type="none"/>
            <a:tailEnd type="none"/>
          </a:ln>
          <a:effectLst/>
        </p:spPr>
      </p:cxnSp>
      <p:sp>
        <p:nvSpPr>
          <p:cNvPr id="10" name="Rectangle 2"/>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XAMAABIHAAAoNAAAAB0AABAAAAAmAAAACAAAAP//////////"/>
              </a:ext>
            </a:extLst>
          </p:cNvSpPr>
          <p:nvPr/>
        </p:nvSpPr>
        <p:spPr>
          <a:xfrm>
            <a:off x="546100" y="1149350"/>
            <a:ext cx="7932420" cy="3564890"/>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1" name="Ellipse 11"/>
          <p:cNvSpPr>
            <a:extLst>
              <a:ext uri="smNativeData">
                <pr:smNativeData xmlns:pr="smNativeData" xmlns="smNativeData" val="SMDATA_15_DnsnZxMAAAAlAAAAZgAAAA0AAAAAkAAAAEgAAACQAAAASAAAAAAAAAABAAAAAAAAAAEAAABQAAAAAAAAAAAA8D8AAAAAAADwPwAAAAAAAOA/AAAAAAAA4D8AAAAAAADgPwAAAAAAAOA/AAAAAAAA4D8AAAAAAADgPwAAAAAAAOA/AAAAAAAA4D8CAAAAjAAAAAEAAAAAAAAA1cjuAP///wgAAAAAAAAAAAAAAAAAAAAAAAAAAAAAAAAAAAAAZAAAAAEAAABAAAAAAAAAAAAAAAAAAAAAAAAAAAAAAAAAAAAAAAAAAAAAAAAAAAAAAAAAAAAAAAAAAAAAAAAAAAAAAAAAAAAAAAAAAAAAAAAAAAAAAAAAAAAAAAAAAAAAFAAAADwAAAABAAAAAAAAANXI7g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1cjuAP///wEAAAAAAAAAAAAAAAAAAAAAAAAAAAAAAAAAAAAAAAAAANXI7gB/f38A+DeXA8zMzADAwP8Af39/AAAAAAAAAAAAAAAAAAAAAAAAAAAAIQAAABgAAAAUAAAAfA4AALwHAAB4DwAAxAgAABAAAAAmAAAACAAAAP//////////"/>
              </a:ext>
            </a:extLst>
          </p:cNvSpPr>
          <p:nvPr/>
        </p:nvSpPr>
        <p:spPr>
          <a:xfrm>
            <a:off x="2354580" y="1257300"/>
            <a:ext cx="160020" cy="167640"/>
          </a:xfrm>
          <a:prstGeom prst="ellipse">
            <a:avLst/>
          </a:prstGeom>
          <a:solidFill>
            <a:srgbClr val="D5C8EE"/>
          </a:solidFill>
          <a:ln w="25400" cap="flat" cmpd="sng" algn="ctr">
            <a:solidFill>
              <a:srgbClr val="D5C8EE"/>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animEffect transition="in" filter="fade">
                                      <p:cBhvr>
                                        <p:cTn id="11" dur="500"/>
                                        <p:tgtEl>
                                          <p:spTgt spid="7">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animEffect transition="in" filter="fade">
                                      <p:cBhvr>
                                        <p:cTn id="15" dur="500"/>
                                        <p:tgtEl>
                                          <p:spTgt spid="7">
                                            <p:txEl>
                                              <p:pRg st="3" end="3"/>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Effect transition="in" filter="fade">
                                      <p:cBhvr>
                                        <p:cTn id="19" dur="500"/>
                                        <p:tgtEl>
                                          <p:spTgt spid="7">
                                            <p:txEl>
                                              <p:pRg st="4" end="4"/>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5" end="5"/>
                                            </p:txEl>
                                          </p:spTgt>
                                        </p:tgtEl>
                                        <p:attrNameLst>
                                          <p:attrName>style.visibility</p:attrName>
                                        </p:attrNameLst>
                                      </p:cBhvr>
                                      <p:to>
                                        <p:strVal val="visible"/>
                                      </p:to>
                                    </p:set>
                                    <p:animEffect transition="in" filter="fade">
                                      <p:cBhvr>
                                        <p:cTn id="23" dur="500"/>
                                        <p:tgtEl>
                                          <p:spTgt spid="7">
                                            <p:txEl>
                                              <p:pRg st="5" end="5"/>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6" end="6"/>
                                            </p:txEl>
                                          </p:spTgt>
                                        </p:tgtEl>
                                        <p:attrNameLst>
                                          <p:attrName>style.visibility</p:attrName>
                                        </p:attrNameLst>
                                      </p:cBhvr>
                                      <p:to>
                                        <p:strVal val="visible"/>
                                      </p:to>
                                    </p:set>
                                    <p:animEffect transition="in" filter="fade">
                                      <p:cBhvr>
                                        <p:cTn id="27" dur="500"/>
                                        <p:tgtEl>
                                          <p:spTgt spid="7">
                                            <p:txEl>
                                              <p:pRg st="6" end="6"/>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7">
                                            <p:txEl>
                                              <p:pRg st="7" end="7"/>
                                            </p:txEl>
                                          </p:spTgt>
                                        </p:tgtEl>
                                        <p:attrNameLst>
                                          <p:attrName>style.visibility</p:attrName>
                                        </p:attrNameLst>
                                      </p:cBhvr>
                                      <p:to>
                                        <p:strVal val="visible"/>
                                      </p:to>
                                    </p:set>
                                    <p:animEffect transition="in" filter="fade">
                                      <p:cBhvr>
                                        <p:cTn id="31" dur="500"/>
                                        <p:tgtEl>
                                          <p:spTgt spid="7">
                                            <p:txEl>
                                              <p:pRg st="7" end="7"/>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7">
                                            <p:txEl>
                                              <p:pRg st="8" end="8"/>
                                            </p:txEl>
                                          </p:spTgt>
                                        </p:tgtEl>
                                        <p:attrNameLst>
                                          <p:attrName>style.visibility</p:attrName>
                                        </p:attrNameLst>
                                      </p:cBhvr>
                                      <p:to>
                                        <p:strVal val="visible"/>
                                      </p:to>
                                    </p:set>
                                    <p:animEffect transition="in" filter="fade">
                                      <p:cBhvr>
                                        <p:cTn id="35" dur="500"/>
                                        <p:tgtEl>
                                          <p:spTgt spid="7">
                                            <p:txEl>
                                              <p:pRg st="8" end="8"/>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7">
                                            <p:txEl>
                                              <p:pRg st="9" end="9"/>
                                            </p:txEl>
                                          </p:spTgt>
                                        </p:tgtEl>
                                        <p:attrNameLst>
                                          <p:attrName>style.visibility</p:attrName>
                                        </p:attrNameLst>
                                      </p:cBhvr>
                                      <p:to>
                                        <p:strVal val="visible"/>
                                      </p:to>
                                    </p:set>
                                    <p:animEffect transition="in" filter="fade">
                                      <p:cBhvr>
                                        <p:cTn id="39" dur="500"/>
                                        <p:tgtEl>
                                          <p:spTgt spid="7">
                                            <p:txEl>
                                              <p:pRg st="9" end="9"/>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7">
                                            <p:txEl>
                                              <p:pRg st="10" end="10"/>
                                            </p:txEl>
                                          </p:spTgt>
                                        </p:tgtEl>
                                        <p:attrNameLst>
                                          <p:attrName>style.visibility</p:attrName>
                                        </p:attrNameLst>
                                      </p:cBhvr>
                                      <p:to>
                                        <p:strVal val="visible"/>
                                      </p:to>
                                    </p:set>
                                    <p:animEffect transition="in" filter="fade">
                                      <p:cBhvr>
                                        <p:cTn id="43" dur="500"/>
                                        <p:tgtEl>
                                          <p:spTgt spid="7">
                                            <p:txEl>
                                              <p:pRg st="10" end="10"/>
                                            </p:tx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7">
                                            <p:txEl>
                                              <p:pRg st="11" end="11"/>
                                            </p:txEl>
                                          </p:spTgt>
                                        </p:tgtEl>
                                        <p:attrNameLst>
                                          <p:attrName>style.visibility</p:attrName>
                                        </p:attrNameLst>
                                      </p:cBhvr>
                                      <p:to>
                                        <p:strVal val="visible"/>
                                      </p:to>
                                    </p:set>
                                    <p:animEffect transition="in" filter="fade">
                                      <p:cBhvr>
                                        <p:cTn id="47" dur="500"/>
                                        <p:tgtEl>
                                          <p:spTgt spid="7">
                                            <p:txEl>
                                              <p:pRg st="11" end="11"/>
                                            </p:txEl>
                                          </p:spTgt>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7">
                                            <p:txEl>
                                              <p:pRg st="12" end="12"/>
                                            </p:txEl>
                                          </p:spTgt>
                                        </p:tgtEl>
                                        <p:attrNameLst>
                                          <p:attrName>style.visibility</p:attrName>
                                        </p:attrNameLst>
                                      </p:cBhvr>
                                      <p:to>
                                        <p:strVal val="visible"/>
                                      </p:to>
                                    </p:set>
                                    <p:animEffect transition="in" filter="fade">
                                      <p:cBhvr>
                                        <p:cTn id="51" dur="500"/>
                                        <p:tgtEl>
                                          <p:spTgt spid="7">
                                            <p:txEl>
                                              <p:pRg st="12" end="12"/>
                                            </p:txEl>
                                          </p:spTgt>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7">
                                            <p:txEl>
                                              <p:pRg st="13" end="13"/>
                                            </p:txEl>
                                          </p:spTgt>
                                        </p:tgtEl>
                                        <p:attrNameLst>
                                          <p:attrName>style.visibility</p:attrName>
                                        </p:attrNameLst>
                                      </p:cBhvr>
                                      <p:to>
                                        <p:strVal val="visible"/>
                                      </p:to>
                                    </p:set>
                                    <p:animEffect transition="in" filter="fade">
                                      <p:cBhvr>
                                        <p:cTn id="55" dur="500"/>
                                        <p:tgtEl>
                                          <p:spTgt spid="7">
                                            <p:txEl>
                                              <p:pRg st="13" end="13"/>
                                            </p:txEl>
                                          </p:spTgt>
                                        </p:tgtEl>
                                      </p:cBhvr>
                                    </p:animEffect>
                                  </p:childTnLst>
                                </p:cTn>
                              </p:par>
                            </p:childTnLst>
                          </p:cTn>
                        </p:par>
                        <p:par>
                          <p:cTn id="56" fill="hold">
                            <p:stCondLst>
                              <p:cond delay="6500"/>
                            </p:stCondLst>
                            <p:childTnLst>
                              <p:par>
                                <p:cTn id="57" presetID="10" presetClass="entr" presetSubtype="0" fill="hold" grpId="0" nodeType="afterEffect">
                                  <p:stCondLst>
                                    <p:cond delay="0"/>
                                  </p:stCondLst>
                                  <p:childTnLst>
                                    <p:set>
                                      <p:cBhvr>
                                        <p:cTn id="58" dur="1" fill="hold">
                                          <p:stCondLst>
                                            <p:cond delay="0"/>
                                          </p:stCondLst>
                                        </p:cTn>
                                        <p:tgtEl>
                                          <p:spTgt spid="7">
                                            <p:txEl>
                                              <p:pRg st="14" end="14"/>
                                            </p:txEl>
                                          </p:spTgt>
                                        </p:tgtEl>
                                        <p:attrNameLst>
                                          <p:attrName>style.visibility</p:attrName>
                                        </p:attrNameLst>
                                      </p:cBhvr>
                                      <p:to>
                                        <p:strVal val="visible"/>
                                      </p:to>
                                    </p:set>
                                    <p:animEffect transition="in" filter="fade">
                                      <p:cBhvr>
                                        <p:cTn id="59" dur="500"/>
                                        <p:tgtEl>
                                          <p:spTgt spid="7">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extLst>
      <p:ext uri="smNativeData">
        <pr:smNativeData xmlns:pr="smNativeData" xmlns="smNativeData" val="DnsnZw4AAAAFAAAAAAAAAAEAAAAKAAAAAAAAAAAAAAAAAAAAAAAAAAkAAAACAAAAAQAAAAoAAAAAAAAAAAAAAAAAAAAAAAAADQAAAAMAAAABAAAACgAAAAAAAAAAAAAAAAAAAAAAAAARAAAABAAAAAEAAAAKAAAAAAAAAAAAAAAAAAAAAAAAABUAAAAFAAAAAQAAAAoAAAAAAAAAAAAAAAAAAAAAAAAAGQAAAAYAAAABAAAACgAAAAAAAAAAAAAAAAAAAAAAAAAdAAAABwAAAAEAAAAKAAAAAAAAAAAAAAAAAAAAAAAAACEAAAAIAAAAAQAAAAoAAAAAAAAAAAAAAAAAAAAAAAAAJQAAAAkAAAABAAAACgAAAAAAAAAAAAAAAAAAAAAAAAApAAAACgAAAAEAAAAKAAAAAAAAAAAAAAAAAAAAAAAAAC0AAAALAAAAAQAAAAoAAAAAAAAAAAAAAAAAAAAAAAAAMQAAAAwAAAABAAAACgAAAAAAAAAAAAAAAAAAAAAAAAA1AAAADQAAAAEAAAAKAAAAAAAAAAAAAAAAAAAAAAAAADkAAAAOAAAAAQAAAAoAAAAAAAAAAAAAAAAAAAAAAAAA"/>
      </p:ext>
    </p:extLst>
  </p:timing>
</p:sld>
</file>

<file path=ppt/slides/slide24.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E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sdAAAAAAAA0DgAAEkOAAAQAAAAJgAAAAgAAAD//////////w=="/>
              </a:ext>
            </a:extLst>
          </p:cNvPicPr>
          <p:nvPr/>
        </p:nvPicPr>
        <p:blipFill>
          <a:blip r:embed="rId3"/>
          <a:srcRect l="0" t="0" r="6540" b="20590"/>
          <a:stretch>
            <a:fillRect/>
          </a:stretch>
        </p:blipFill>
        <p:spPr>
          <a:xfrm rot="10800000" flipH="1">
            <a:off x="4721225"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AAAAB9DAAA6g4AAKQfAAAQAAAAJgAAAAgAAAD//////////w=="/>
              </a:ext>
            </a:extLst>
          </p:cNvPicPr>
          <p:nvPr/>
        </p:nvPicPr>
        <p:blipFill>
          <a:blip r:embed="rId3"/>
          <a:srcRect l="0" t="0" r="35540" b="17110"/>
          <a:stretch>
            <a:fillRect/>
          </a:stretch>
        </p:blipFill>
        <p:spPr>
          <a:xfrm rot="5400000">
            <a:off x="-344170" y="2374265"/>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HIoPv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3AIAADQDAABjNAAAjR0AABAAAAAmAAAACAAAAP//////////"/>
              </a:ext>
            </a:extLst>
          </p:cNvSpPr>
          <p:nvPr/>
        </p:nvSpPr>
        <p:spPr>
          <a:xfrm>
            <a:off x="464820" y="520700"/>
            <a:ext cx="8051165" cy="4283075"/>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5"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F0cL/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yAAAOL5//+5KQAANAMAABAAAAAmAAAACAAAAP//////////"/>
              </a:ext>
            </a:extLst>
          </p:cNvCxnSpPr>
          <p:nvPr/>
        </p:nvCxnSpPr>
        <p:spPr>
          <a:xfrm flipV="1">
            <a:off x="5267325" y="-994410"/>
            <a:ext cx="1515110" cy="1515110"/>
          </a:xfrm>
          <a:prstGeom prst="straightConnector1">
            <a:avLst/>
          </a:prstGeom>
          <a:noFill/>
          <a:ln w="9525" cap="flat" cmpd="sng" algn="ctr">
            <a:solidFill>
              <a:schemeClr val="bg1"/>
            </a:solidFill>
            <a:prstDash val="solid"/>
            <a:headEnd type="none"/>
            <a:tailEnd type="none"/>
          </a:ln>
          <a:effectLst/>
        </p:spPr>
      </p:cxnSp>
      <p:cxnSp>
        <p:nvCxnSpPr>
          <p:cNvPr id="6"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kD6Q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8f7//wAAAABgCAAAbwkAABAAAAAmAAAACAAAAP//////////"/>
              </a:ext>
            </a:extLst>
          </p:cNvCxnSpPr>
          <p:nvPr/>
        </p:nvCxnSpPr>
        <p:spPr>
          <a:xfrm rot="10800000" flipH="1">
            <a:off x="-172085" y="0"/>
            <a:ext cx="1533525" cy="1533525"/>
          </a:xfrm>
          <a:prstGeom prst="straightConnector1">
            <a:avLst/>
          </a:prstGeom>
          <a:noFill/>
          <a:ln w="9525" cap="flat" cmpd="sng" algn="ctr">
            <a:solidFill>
              <a:schemeClr val="bg1"/>
            </a:solidFill>
            <a:prstDash val="solid"/>
            <a:headEnd type="none"/>
            <a:tailEnd type="none"/>
          </a:ln>
          <a:effectLst/>
        </p:spPr>
      </p:cxnSp>
      <p:sp>
        <p:nvSpPr>
          <p:cNvPr id="7" name="Espace réservé du texte 1"/>
          <p:cNvSpPr>
            <a:spLocks noGrp="1" noChangeArrowheads="1"/>
            <a:extLst>
              <a:ext uri="smNativeData">
                <pr:smNativeData xmlns:pr="smNativeData" xmlns="smNativeData" val="SMDATA_15_DnsnZxMAAAAlAAAAZAAAAE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MDAw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XQMAAPkEAADjMwAAgRsAABAgAAAmAAAACAAAAD0wAAD//8EB"/>
              </a:ext>
            </a:extLst>
          </p:cNvSpPr>
          <p:nvPr>
            <p:ph type="body" idx="1"/>
          </p:nvPr>
        </p:nvSpPr>
        <p:spPr>
          <a:xfrm>
            <a:off x="546735" y="808355"/>
            <a:ext cx="7887970" cy="3662680"/>
          </a:xfrm>
          <a:noFill/>
          <a:ln>
            <a:noFill/>
          </a:ln>
          <a:effectLst/>
        </p:spPr>
        <p:txBody>
          <a:bodyPr vert="horz" wrap="square" lIns="91440" tIns="45720" rIns="91440" bIns="45720" numCol="1" spcCol="215900" anchor="ctr">
            <a:prstTxWarp prst="textNoShape">
              <a:avLst/>
            </a:prstTxWarp>
          </a:bodyPr>
          <a:lstStyle/>
          <a:p>
            <a:pPr marL="0" marR="0" indent="0" algn="ctr" defTabSz="914400">
              <a:lnSpc>
                <a:spcPct val="100000"/>
              </a:lnSpc>
              <a:spcBef>
                <a:spcPts val="0"/>
              </a:spcBef>
              <a:spcAft>
                <a:spcPts val="0"/>
              </a:spcAft>
              <a:buNone/>
              <a:tabLst/>
            </a:pPr>
            <a:r>
              <a:rPr lang="fr-fr" sz="1200" b="1" u="sng" cap="none">
                <a:solidFill>
                  <a:srgbClr val="D8D8D8"/>
                </a:solidFill>
              </a:rPr>
              <a:t>QUANTUM TUNNELING AND NANO TECHNOLOGY :</a:t>
            </a:r>
            <a:endParaRPr lang="fr-fr" sz="1200" b="1" u="sng" cap="none">
              <a:solidFill>
                <a:srgbClr val="D8D8D8"/>
              </a:solidFill>
            </a:endParaRPr>
          </a:p>
          <a:p>
            <a:pPr marL="0" marR="0" indent="0" algn="l" defTabSz="914400">
              <a:lnSpc>
                <a:spcPct val="100000"/>
              </a:lnSpc>
              <a:spcBef>
                <a:spcPts val="0"/>
              </a:spcBef>
              <a:spcAft>
                <a:spcPts val="0"/>
              </a:spcAft>
              <a:buNone/>
              <a:tabLst/>
            </a:pPr>
            <a:r>
              <a:rPr lang="fr-fr" sz="1000" b="1" cap="none">
                <a:solidFill>
                  <a:srgbClr val="9D87DA"/>
                </a:solidFill>
              </a:rPr>
              <a:t>1. Scanning Tunneling Microscopy (STM):</a:t>
            </a:r>
            <a:endParaRPr lang="fr-fr" sz="1000" cap="none">
              <a:solidFill>
                <a:srgbClr val="9D87DA"/>
              </a:solidFill>
            </a:endParaRPr>
          </a:p>
          <a:p>
            <a:pPr marL="0" marR="0" indent="0" algn="l" defTabSz="914400">
              <a:lnSpc>
                <a:spcPct val="100000"/>
              </a:lnSpc>
              <a:spcBef>
                <a:spcPts val="0"/>
              </a:spcBef>
              <a:spcAft>
                <a:spcPts val="0"/>
              </a:spcAft>
              <a:buClrTx/>
              <a:buSzTx/>
              <a:buFontTx/>
              <a:buChar char="•"/>
              <a:tabLst/>
            </a:pPr>
            <a:r>
              <a:rPr lang="fr-fr" sz="1000" cap="none">
                <a:solidFill>
                  <a:schemeClr val="bg1"/>
                </a:solidFill>
              </a:rPr>
              <a:t>In an STM, a sharp metal tip is brought very close to a surface.   </a:t>
            </a:r>
            <a:endParaRPr lang="fr-fr" sz="1000" cap="none">
              <a:solidFill>
                <a:schemeClr val="bg1"/>
              </a:solidFill>
            </a:endParaRPr>
          </a:p>
          <a:p>
            <a:pPr marL="0" marR="0" indent="0" algn="l" defTabSz="914400">
              <a:lnSpc>
                <a:spcPct val="100000"/>
              </a:lnSpc>
              <a:spcBef>
                <a:spcPts val="0"/>
              </a:spcBef>
              <a:spcAft>
                <a:spcPts val="0"/>
              </a:spcAft>
              <a:buClrTx/>
              <a:buSzTx/>
              <a:buFontTx/>
              <a:buChar char="•"/>
              <a:tabLst/>
            </a:pPr>
            <a:r>
              <a:rPr lang="fr-fr" sz="1000" cap="none">
                <a:solidFill>
                  <a:schemeClr val="bg1"/>
                </a:solidFill>
              </a:rPr>
              <a:t>A voltage is applied, causing electrons to tunnel through the gap between the tip and the surface.   </a:t>
            </a:r>
            <a:endParaRPr lang="fr-fr" sz="1000" cap="none">
              <a:solidFill>
                <a:schemeClr val="bg1"/>
              </a:solidFill>
            </a:endParaRPr>
          </a:p>
          <a:p>
            <a:pPr marL="0" marR="0" indent="0" algn="l" defTabSz="914400">
              <a:lnSpc>
                <a:spcPct val="100000"/>
              </a:lnSpc>
              <a:spcBef>
                <a:spcPts val="0"/>
              </a:spcBef>
              <a:spcAft>
                <a:spcPts val="0"/>
              </a:spcAft>
              <a:buClrTx/>
              <a:buSzTx/>
              <a:buFontTx/>
              <a:buChar char="•"/>
              <a:tabLst/>
            </a:pPr>
            <a:r>
              <a:rPr lang="fr-fr" sz="1000" cap="none">
                <a:solidFill>
                  <a:schemeClr val="bg1"/>
                </a:solidFill>
              </a:rPr>
              <a:t>By measuring the tunneling current, scientists can create detailed images of surfaces at the atomic level.   </a:t>
            </a:r>
            <a:endParaRPr lang="fr-fr" sz="1000" cap="none">
              <a:solidFill>
                <a:schemeClr val="bg1"/>
              </a:solidFill>
            </a:endParaRPr>
          </a:p>
          <a:p>
            <a:pPr marL="0" marR="0" indent="0" algn="l" defTabSz="914400">
              <a:lnSpc>
                <a:spcPct val="100000"/>
              </a:lnSpc>
              <a:spcBef>
                <a:spcPts val="0"/>
              </a:spcBef>
              <a:spcAft>
                <a:spcPts val="0"/>
              </a:spcAft>
              <a:buNone/>
              <a:tabLst/>
            </a:pPr>
            <a:r>
              <a:rPr lang="fr-fr" sz="1000" b="1" cap="none">
                <a:solidFill>
                  <a:srgbClr val="9D87DA"/>
                </a:solidFill>
              </a:rPr>
              <a:t>2. Quantum Dot Devices:</a:t>
            </a:r>
            <a:endParaRPr lang="fr-fr" sz="1000" cap="none">
              <a:solidFill>
                <a:srgbClr val="9D87DA"/>
              </a:solidFill>
            </a:endParaRPr>
          </a:p>
          <a:p>
            <a:pPr marL="0" marR="0" indent="0" algn="l" defTabSz="914400">
              <a:lnSpc>
                <a:spcPct val="100000"/>
              </a:lnSpc>
              <a:spcBef>
                <a:spcPts val="0"/>
              </a:spcBef>
              <a:spcAft>
                <a:spcPts val="0"/>
              </a:spcAft>
              <a:buClrTx/>
              <a:buSzTx/>
              <a:buFontTx/>
              <a:buChar char="•"/>
              <a:tabLst/>
            </a:pPr>
            <a:r>
              <a:rPr lang="fr-fr" sz="1000" cap="none">
                <a:solidFill>
                  <a:schemeClr val="bg1"/>
                </a:solidFill>
              </a:rPr>
              <a:t>Quantum dots are tiny semiconductor particles that exhibit quantum mechanical properties.   </a:t>
            </a:r>
            <a:endParaRPr lang="fr-fr" sz="1000" cap="none">
              <a:solidFill>
                <a:schemeClr val="bg1"/>
              </a:solidFill>
            </a:endParaRPr>
          </a:p>
          <a:p>
            <a:pPr marL="0" marR="0" indent="0" algn="l" defTabSz="914400">
              <a:lnSpc>
                <a:spcPct val="100000"/>
              </a:lnSpc>
              <a:spcBef>
                <a:spcPts val="0"/>
              </a:spcBef>
              <a:spcAft>
                <a:spcPts val="0"/>
              </a:spcAft>
              <a:buClrTx/>
              <a:buSzTx/>
              <a:buFontTx/>
              <a:buChar char="•"/>
              <a:tabLst/>
            </a:pPr>
            <a:r>
              <a:rPr lang="fr-fr" sz="1000" cap="none">
                <a:solidFill>
                  <a:schemeClr val="bg1"/>
                </a:solidFill>
              </a:rPr>
              <a:t>Quantum tunneling enables electrons to move between quantum dots, allowing for the creation of devices like quantum do</a:t>
            </a:r>
            <a:endParaRPr lang="fr-fr" sz="1000" cap="none">
              <a:solidFill>
                <a:schemeClr val="bg1"/>
              </a:solidFill>
            </a:endParaRPr>
          </a:p>
          <a:p>
            <a:pPr marL="0" marR="0" indent="0" algn="l" defTabSz="914400">
              <a:lnSpc>
                <a:spcPct val="100000"/>
              </a:lnSpc>
              <a:spcBef>
                <a:spcPts val="0"/>
              </a:spcBef>
              <a:spcAft>
                <a:spcPts val="0"/>
              </a:spcAft>
              <a:buClrTx/>
              <a:buSzTx/>
              <a:buFontTx/>
              <a:buChar char="•"/>
              <a:tabLst/>
            </a:pPr>
            <a:r>
              <a:rPr lang="fr-fr" sz="1000" cap="none">
                <a:solidFill>
                  <a:schemeClr val="bg1"/>
                </a:solidFill>
              </a:rPr>
              <a:t>t lasers and solar cells. </a:t>
            </a:r>
            <a:endParaRPr lang="fr-fr" sz="1000" cap="none">
              <a:solidFill>
                <a:schemeClr val="bg1"/>
              </a:solidFill>
            </a:endParaRPr>
          </a:p>
          <a:p>
            <a:pPr marL="0" marR="0" indent="0" algn="l" defTabSz="914400">
              <a:lnSpc>
                <a:spcPct val="100000"/>
              </a:lnSpc>
              <a:spcBef>
                <a:spcPts val="0"/>
              </a:spcBef>
              <a:spcAft>
                <a:spcPts val="0"/>
              </a:spcAft>
              <a:buNone/>
              <a:tabLst/>
            </a:pPr>
            <a:r>
              <a:rPr lang="fr-fr" sz="1000" b="1" cap="none">
                <a:solidFill>
                  <a:srgbClr val="9D87DA"/>
                </a:solidFill>
              </a:rPr>
              <a:t>3. Single-Electron Transistors:</a:t>
            </a:r>
            <a:endParaRPr lang="fr-fr" sz="1000" cap="none">
              <a:solidFill>
                <a:srgbClr val="9D87DA"/>
              </a:solidFill>
            </a:endParaRPr>
          </a:p>
          <a:p>
            <a:pPr marL="0" marR="0" indent="0" algn="l" defTabSz="914400">
              <a:lnSpc>
                <a:spcPct val="100000"/>
              </a:lnSpc>
              <a:spcBef>
                <a:spcPts val="0"/>
              </a:spcBef>
              <a:spcAft>
                <a:spcPts val="0"/>
              </a:spcAft>
              <a:buClrTx/>
              <a:buSzTx/>
              <a:buFontTx/>
              <a:buChar char="•"/>
              <a:tabLst/>
            </a:pPr>
            <a:r>
              <a:rPr lang="fr-fr" sz="1000" cap="none">
                <a:solidFill>
                  <a:schemeClr val="bg1"/>
                </a:solidFill>
              </a:rPr>
              <a:t>These devices rely on quantum tunneling to </a:t>
            </a:r>
            <a:endParaRPr lang="fr-fr" sz="1000" cap="none">
              <a:solidFill>
                <a:schemeClr val="bg1"/>
              </a:solidFill>
            </a:endParaRPr>
          </a:p>
          <a:p>
            <a:pPr marL="0" marR="0" indent="0" algn="l" defTabSz="914400">
              <a:lnSpc>
                <a:spcPct val="100000"/>
              </a:lnSpc>
              <a:spcBef>
                <a:spcPts val="0"/>
              </a:spcBef>
              <a:spcAft>
                <a:spcPts val="0"/>
              </a:spcAft>
              <a:buNone/>
              <a:tabLst/>
            </a:pPr>
            <a:r>
              <a:rPr lang="fr-fr" sz="1000" cap="none">
                <a:solidFill>
                  <a:schemeClr val="bg1"/>
                </a:solidFill>
              </a:rPr>
              <a:t>control the flow of</a:t>
            </a:r>
            <a:endParaRPr lang="fr-fr" sz="1000" cap="none">
              <a:solidFill>
                <a:schemeClr val="bg1"/>
              </a:solidFill>
            </a:endParaRPr>
          </a:p>
          <a:p>
            <a:pPr marL="0" marR="0" indent="0" algn="l" defTabSz="914400">
              <a:lnSpc>
                <a:spcPct val="100000"/>
              </a:lnSpc>
              <a:spcBef>
                <a:spcPts val="0"/>
              </a:spcBef>
              <a:spcAft>
                <a:spcPts val="0"/>
              </a:spcAft>
              <a:buNone/>
              <a:tabLst/>
            </a:pPr>
            <a:r>
              <a:rPr lang="fr-fr" sz="1000" cap="none">
                <a:solidFill>
                  <a:schemeClr val="bg1"/>
                </a:solidFill>
              </a:rPr>
              <a:t>individual electrons. By precisely controlling </a:t>
            </a:r>
            <a:endParaRPr lang="fr-fr" sz="1000" cap="none">
              <a:solidFill>
                <a:schemeClr val="bg1"/>
              </a:solidFill>
            </a:endParaRPr>
          </a:p>
          <a:p>
            <a:pPr marL="0" marR="0" indent="0" algn="l" defTabSz="914400">
              <a:lnSpc>
                <a:spcPct val="100000"/>
              </a:lnSpc>
              <a:spcBef>
                <a:spcPts val="0"/>
              </a:spcBef>
              <a:spcAft>
                <a:spcPts val="0"/>
              </a:spcAft>
              <a:buNone/>
              <a:tabLst/>
            </a:pPr>
            <a:r>
              <a:rPr lang="fr-fr" sz="1000" cap="none">
                <a:solidFill>
                  <a:schemeClr val="bg1"/>
                </a:solidFill>
              </a:rPr>
              <a:t>the potential barriers, </a:t>
            </a:r>
            <a:endParaRPr lang="fr-fr" sz="1000" cap="none">
              <a:solidFill>
                <a:schemeClr val="bg1"/>
              </a:solidFill>
            </a:endParaRPr>
          </a:p>
          <a:p>
            <a:pPr marL="0" marR="0" indent="0" algn="l" defTabSz="914400">
              <a:lnSpc>
                <a:spcPct val="100000"/>
              </a:lnSpc>
              <a:spcBef>
                <a:spcPts val="0"/>
              </a:spcBef>
              <a:spcAft>
                <a:spcPts val="0"/>
              </a:spcAft>
              <a:buNone/>
              <a:tabLst/>
            </a:pPr>
            <a:r>
              <a:rPr lang="fr-fr" sz="1000" cap="none">
                <a:solidFill>
                  <a:schemeClr val="bg1"/>
                </a:solidFill>
              </a:rPr>
              <a:t>it's possible to manipulate the movement of</a:t>
            </a:r>
            <a:endParaRPr lang="fr-fr" sz="1000" cap="none">
              <a:solidFill>
                <a:schemeClr val="bg1"/>
              </a:solidFill>
            </a:endParaRPr>
          </a:p>
          <a:p>
            <a:pPr marL="0" marR="0" indent="0" algn="l" defTabSz="914400">
              <a:lnSpc>
                <a:spcPct val="100000"/>
              </a:lnSpc>
              <a:spcBef>
                <a:spcPts val="0"/>
              </a:spcBef>
              <a:spcAft>
                <a:spcPts val="0"/>
              </a:spcAft>
              <a:buNone/>
              <a:tabLst/>
            </a:pPr>
            <a:r>
              <a:rPr lang="fr-fr" sz="1000" cap="none">
                <a:solidFill>
                  <a:schemeClr val="bg1"/>
                </a:solidFill>
              </a:rPr>
              <a:t>electrons at the single-particle level.   </a:t>
            </a:r>
            <a:endParaRPr lang="fr-fr" sz="1000" cap="none">
              <a:solidFill>
                <a:schemeClr val="bg1"/>
              </a:solidFill>
            </a:endParaRPr>
          </a:p>
          <a:p>
            <a:pPr marL="0" marR="0" indent="0" defTabSz="914400">
              <a:lnSpc>
                <a:spcPct val="100000"/>
              </a:lnSpc>
              <a:spcBef>
                <a:spcPts val="0"/>
              </a:spcBef>
              <a:spcAft>
                <a:spcPts val="0"/>
              </a:spcAft>
              <a:buNone/>
              <a:tabLst/>
            </a:pPr>
            <a:r>
              <a:rPr lang="fr-fr" sz="1000" b="1" cap="none">
                <a:solidFill>
                  <a:srgbClr val="9D87DA"/>
                </a:solidFill>
              </a:rPr>
              <a:t>4. Nanoelectronics:</a:t>
            </a:r>
            <a:endParaRPr lang="fr-fr" sz="1000" cap="none">
              <a:solidFill>
                <a:srgbClr val="9D87DA"/>
              </a:solidFill>
            </a:endParaRPr>
          </a:p>
          <a:p>
            <a:pPr marL="0" marR="0" indent="0" defTabSz="914400">
              <a:lnSpc>
                <a:spcPct val="100000"/>
              </a:lnSpc>
              <a:spcBef>
                <a:spcPts val="0"/>
              </a:spcBef>
              <a:spcAft>
                <a:spcPts val="0"/>
              </a:spcAft>
              <a:buClrTx/>
              <a:buSzTx/>
              <a:buFontTx/>
              <a:buChar char="•"/>
              <a:tabLst/>
            </a:pPr>
            <a:r>
              <a:rPr lang="fr-fr" sz="1000" cap="none">
                <a:solidFill>
                  <a:schemeClr val="bg1"/>
                </a:solidFill>
              </a:rPr>
              <a:t>Quantum tunneling effects are crucial in the development of nanoscale electronic devices, such as quantum computers and </a:t>
            </a:r>
            <a:endParaRPr lang="fr-fr" sz="1000" cap="none">
              <a:solidFill>
                <a:schemeClr val="bg1"/>
              </a:solidFill>
            </a:endParaRPr>
          </a:p>
          <a:p>
            <a:pPr marL="0" marR="0" indent="0" defTabSz="914400">
              <a:lnSpc>
                <a:spcPct val="100000"/>
              </a:lnSpc>
              <a:spcBef>
                <a:spcPts val="0"/>
              </a:spcBef>
              <a:spcAft>
                <a:spcPts val="0"/>
              </a:spcAft>
              <a:buClrTx/>
              <a:buSzTx/>
              <a:buFontTx/>
              <a:buChar char="•"/>
              <a:tabLst/>
            </a:pPr>
            <a:r>
              <a:rPr lang="fr-fr" sz="1000" cap="none">
                <a:solidFill>
                  <a:schemeClr val="bg1"/>
                </a:solidFill>
              </a:rPr>
              <a:t>spintronic devices. </a:t>
            </a:r>
            <a:endParaRPr lang="fr-fr" sz="1000" cap="none">
              <a:solidFill>
                <a:schemeClr val="bg1"/>
              </a:solidFill>
            </a:endParaRPr>
          </a:p>
          <a:p>
            <a:pPr marL="0" marR="0" indent="0" defTabSz="914400">
              <a:lnSpc>
                <a:spcPct val="100000"/>
              </a:lnSpc>
              <a:spcBef>
                <a:spcPts val="0"/>
              </a:spcBef>
              <a:spcAft>
                <a:spcPts val="0"/>
              </a:spcAft>
              <a:buClrTx/>
              <a:buSzTx/>
              <a:buFontTx/>
              <a:buChar char="•"/>
              <a:tabLst/>
            </a:pPr>
            <a:r>
              <a:rPr lang="fr-fr" sz="1000" cap="none">
                <a:solidFill>
                  <a:schemeClr val="bg1"/>
                </a:solidFill>
              </a:rPr>
              <a:t>These devices exploit the unique properties of quantum mechanics to achieve unprecedented performance and efficiency. </a:t>
            </a:r>
            <a:endParaRPr lang="fr-fr" sz="1000" cap="none">
              <a:solidFill>
                <a:schemeClr val="bg1"/>
              </a:solidFill>
            </a:endParaRPr>
          </a:p>
          <a:p>
            <a:pPr marL="0" marR="0" indent="0" defTabSz="914400">
              <a:lnSpc>
                <a:spcPct val="100000"/>
              </a:lnSpc>
              <a:spcBef>
                <a:spcPts val="0"/>
              </a:spcBef>
              <a:spcAft>
                <a:spcPts val="0"/>
              </a:spcAft>
              <a:buNone/>
              <a:tabLst/>
            </a:pPr>
            <a:r>
              <a:rPr lang="fr-fr" sz="1000" cap="none">
                <a:solidFill>
                  <a:schemeClr val="bg1"/>
                </a:solidFill>
              </a:rPr>
              <a:t>In essence, quantum tunneling is a cornerstone of nanotechnology, enabling the creation of innovative devices and materials with </a:t>
            </a:r>
            <a:endParaRPr lang="fr-fr" sz="1000" cap="none">
              <a:solidFill>
                <a:schemeClr val="bg1"/>
              </a:solidFill>
            </a:endParaRPr>
          </a:p>
          <a:p>
            <a:pPr marL="0" marR="0" indent="0" defTabSz="914400">
              <a:lnSpc>
                <a:spcPct val="100000"/>
              </a:lnSpc>
              <a:spcBef>
                <a:spcPts val="0"/>
              </a:spcBef>
              <a:spcAft>
                <a:spcPts val="0"/>
              </a:spcAft>
              <a:buNone/>
              <a:tabLst/>
            </a:pPr>
            <a:r>
              <a:rPr lang="fr-fr" sz="1000" cap="none">
                <a:solidFill>
                  <a:schemeClr val="bg1"/>
                </a:solidFill>
              </a:rPr>
              <a:t>extraordinary properties. </a:t>
            </a:r>
            <a:endParaRPr lang="fr-fr" sz="1000" cap="none">
              <a:solidFill>
                <a:schemeClr val="bg1"/>
              </a:solidFill>
            </a:endParaRPr>
          </a:p>
        </p:txBody>
      </p:sp>
      <p:sp>
        <p:nvSpPr>
          <p:cNvPr id="8" name="Rectangle 2"/>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EATf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XQMAAF0DAADjMwAA1BwAABAAAAAmAAAACAAAAP//////////"/>
              </a:ext>
            </a:extLst>
          </p:cNvSpPr>
          <p:nvPr/>
        </p:nvSpPr>
        <p:spPr>
          <a:xfrm>
            <a:off x="546735" y="546735"/>
            <a:ext cx="7887970" cy="4139565"/>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pic>
        <p:nvPicPr>
          <p:cNvPr id="9" name="Image 8"/>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QAAAAAAAAAAAAAAAAAAAAEAAAAAAAAAHgAAAAAAAAAAAAAAZAAAAGQAAAAAAAAAy8vLAB4AAAAAAAAAAAAAAGQAAABkAAAAAAAAAAcAAAA4AAAAAAAAAAAAAAAAAAAA////AAAAAAAAAAAAAAAAAAAAAAAAAAAAAAAAAAAAAABkAAAAZAAAAAAAAAAjAAAABAAAAGQAAAAXAAAAFAAAAAAAAAAAAAAA/38AAP9/AAAAAAAACQAAAAQAAAAAAAAAHgAAAGgAAAAAAAAAAAAAAAAAAAAAAAAAAAAAABAnAAAQJwAAAAAAAAAAAAAAAAAAAAAAAAAAAAAAAAAAAAAAAAAAAAAsAQAAAAAAAMDA/wAAAAAAAAAAAAA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AAAAADLy8sAwMD/AH9/fwAAAAAAAAAAAAAAAAD///8AAAAAACEAAAAYAAAAFAAAACkqAAC+DQAAQy8AAPMUAAAQAAAAJgAAAAgAAAD//////////w=="/>
              </a:ext>
            </a:extLst>
          </p:cNvPicPr>
          <p:nvPr/>
        </p:nvPicPr>
        <p:blipFill>
          <a:blip r:embed="rId4"/>
          <a:stretch>
            <a:fillRect/>
          </a:stretch>
        </p:blipFill>
        <p:spPr>
          <a:xfrm>
            <a:off x="6853555" y="2233930"/>
            <a:ext cx="829310" cy="1171575"/>
          </a:xfrm>
          <a:prstGeom prst="rect">
            <a:avLst/>
          </a:prstGeom>
          <a:noFill/>
          <a:ln>
            <a:noFill/>
          </a:ln>
          <a:effectLst>
            <a:outerShdw blurRad="190500" dist="0" dir="0" algn="tl">
              <a:srgbClr val="000000">
                <a:alpha val="70000"/>
              </a:srgbClr>
            </a:outerShdw>
          </a:effectLst>
        </p:spPr>
      </p:pic>
      <p:pic>
        <p:nvPicPr>
          <p:cNvPr id="10" name="Image 9"/>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QAAAAAAAAAAAAAAAAAAAAEAAAAzMzMAIwAAAJwAAACcAAAAZAAAAGQAAAAAAAAAy8vLACMAAACcAAAAnAAAAGQAAABkAAAAAAAAAAcAAAA4AAAAAAAAAAAAAAAAAAAA////AAAAAAAAAAAAAAAAAAAAAAAAAAAAAAAAAAAAAABkAAAAZAAAAAAAAAAjAAAABAAAAGQAAAAXAAAAFAAAAAAAAAAAAAAA/38AAP9/AAAAAAAACQAAAAQAAAAAAAAAHgAAAGgAAAAAAAAAAAAAAAAAAAAAAAAAAAAAABAnAAAQJwAAAAAAAAAAAAAAAAAAAAAAAAAAAAAAAAAAAAAAAAAAAADMAQAAAAAAAMDA/wAAAAAAAAAAAAA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DMzMwDLy8sAwMD/AH9/fwAAAAAAAAAAAAAAAAD///8AAAAAACEAAAAYAAAAFAAAALYZAACDDQAAECUAABAVAAAQAAAAJgAAAAgAAAD//////////w=="/>
              </a:ext>
            </a:extLst>
          </p:cNvPicPr>
          <p:nvPr/>
        </p:nvPicPr>
        <p:blipFill>
          <a:blip r:embed="rId5"/>
          <a:stretch>
            <a:fillRect/>
          </a:stretch>
        </p:blipFill>
        <p:spPr>
          <a:xfrm>
            <a:off x="4179570" y="2196465"/>
            <a:ext cx="1845310" cy="1227455"/>
          </a:xfrm>
          <a:prstGeom prst="rect">
            <a:avLst/>
          </a:prstGeom>
          <a:noFill/>
          <a:ln>
            <a:noFill/>
          </a:ln>
          <a:effectLst>
            <a:outerShdw blurRad="292100" dist="140092" dir="2700000" algn="tl">
              <a:srgbClr val="333333">
                <a:alpha val="65000"/>
              </a:srgbClr>
            </a:outerShdw>
          </a:effectLst>
        </p:spPr>
      </p:pic>
      <p:pic>
        <p:nvPicPr>
          <p:cNvPr id="11" name="Image 10"/>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QAAAAAAAAAAAAAAAAAAAAEAAAAzMzMAIwAAAJwAAACcAAAAZAAAAGQAAAAAAAAAy8vLACMAAACcAAAAnAAAAGQAAABkAAAAAAAAAAcAAAA4AAAAAAAAAAAAAAAAAAAA////AAAAAAAAAAAAAAAAAAAAAAAAAAAAAAAAAAAAAABkAAAAZAAAAAAAAAAjAAAABAAAAGQAAAAXAAAAFAAAAAAAAAAAAAAA/38AAP9/AAAAAAAACQAAAAQAAAAAAAAAHgAAAGgAAAAAAAAAAAAAAAAAAAAAAAAAAAAAABAnAAAQJwAAAAAAAAAAAAAAAAAAAAAAAAAAAAAAAAAAAAAAAAAAAADMAQAAAAAAAMDA/wAAAAAAAAAAAAA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DMzMwDLy8sAwMD/AH9/fwAAAAAAAAAAAAAAAAD///8AAAAAACEAAAAYAAAAFAAAAMgtAACCAgAALDUAAOYJAAAQAAAAJgAAAAgAAAD//////////w=="/>
              </a:ext>
            </a:extLst>
          </p:cNvPicPr>
          <p:nvPr/>
        </p:nvPicPr>
        <p:blipFill>
          <a:blip r:embed="rId6"/>
          <a:stretch>
            <a:fillRect/>
          </a:stretch>
        </p:blipFill>
        <p:spPr>
          <a:xfrm>
            <a:off x="7442200" y="407670"/>
            <a:ext cx="1201420" cy="1201420"/>
          </a:xfrm>
          <a:prstGeom prst="rect">
            <a:avLst/>
          </a:prstGeom>
          <a:noFill/>
          <a:ln>
            <a:noFill/>
          </a:ln>
          <a:effectLst>
            <a:outerShdw blurRad="292100" dist="140092" dir="2700000" algn="tl">
              <a:srgbClr val="333333">
                <a:alpha val="65000"/>
              </a:srgbClr>
            </a:outerShdw>
          </a:effectLst>
        </p:spPr>
      </p:pic>
      <p:sp>
        <p:nvSpPr>
          <p:cNvPr id="12" name="Ellipse 11"/>
          <p:cNvSpPr>
            <a:extLst>
              <a:ext uri="smNativeData">
                <pr:smNativeData xmlns:pr="smNativeData" xmlns="smNativeData" val="SMDATA_15_DnsnZxMAAAAlAAAAZgAAAA0AAAAAkAAAAEgAAACQAAAASAAAAAAAAAABAAAAAAAAAAEAAABQAAAAAAAAAAAA8D8AAAAAAADwPwAAAAAAAOA/AAAAAAAA4D8AAAAAAADgPwAAAAAAAOA/AAAAAAAA4D8AAAAAAADgPwAAAAAAAOA/AAAAAAAA4D8CAAAAjAAAAAEAAAAAAAAA1cjuAP///wgAAAAAAAAAAAAAAAAAAAAAAAAAAAAAAAAAAAAAZAAAAAEAAABAAAAAAAAAAAAAAAAAAAAAAAAAAAAAAAAAAAAAAAAAAAAAAAAAAAAAAAAAAAAAAAAAAAAAAAAAAAAAAAAAAAAAAAAAAAAAAAAAAAAAAAAAAAAAAAAAAAAAFAAAADwAAAABAAAAAAAAANXI7g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1cjuAP///wEAAAAAAAAAAAAAAAAAAAAAAAAAAAAAAAAAAAAAAAAAANXI7gB/f38A+DeXA8zMzADAwP8Af39/AAAAAAAAAAAAAAAAAAAAAAAAAAAAIQAAABgAAAAUAAAA+g4AADkFAAD2DwAAQQYAABAAAAAmAAAACAAAAP//////////"/>
              </a:ext>
            </a:extLst>
          </p:cNvSpPr>
          <p:nvPr/>
        </p:nvSpPr>
        <p:spPr>
          <a:xfrm>
            <a:off x="2434590" y="848995"/>
            <a:ext cx="160020" cy="167640"/>
          </a:xfrm>
          <a:prstGeom prst="ellipse">
            <a:avLst/>
          </a:prstGeom>
          <a:solidFill>
            <a:srgbClr val="D5C8EE"/>
          </a:solidFill>
          <a:ln w="25400" cap="flat" cmpd="sng" algn="ctr">
            <a:solidFill>
              <a:srgbClr val="D5C8EE"/>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25.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E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zcw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557;p46"/>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qZbaAP///wgAAAAAAAAAAAAAAAAAAAAAAAAAAAAAAAAAAAAAeAAAAAEAAABAAAAAAAAAAAAAAABaAAAAAAAAAAAAAAAAAAAAAAAAAAAAAAAAAAAAAAAAAAAAAAAAAAAAAAAAAAAAAAAAAAAAAAAAAAAAAAAAAAAAAAAAAAAAAAAAAAAAFAAAADwAAAABAAAAAAAAAP///wg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qZbaAP///wEAAAAAAAAAAAAAAAAAAAAAAAAAAAAAAAAAAAAAAAAAAP///wF/f38A+DeXA8zMzADAwP8Af39/AAAAAAAAAAAAAAAAAAAAAAAAAAAAIQAAABgAAAAUAAAAXAMAAPsEAADkNAAAqRoAABAAAAAmAAAACAAAAP//////////"/>
              </a:ext>
            </a:extLst>
          </p:cNvSpPr>
          <p:nvPr/>
        </p:nvSpPr>
        <p:spPr>
          <a:xfrm>
            <a:off x="546100" y="809625"/>
            <a:ext cx="8051800" cy="3524250"/>
          </a:xfrm>
          <a:prstGeom prst="roundRect">
            <a:avLst>
              <a:gd name="adj" fmla="val 8278"/>
            </a:avLst>
          </a:prstGeom>
          <a:solidFill>
            <a:srgbClr val="A996DA"/>
          </a:solidFill>
          <a:ln w="28575" cap="flat" cmpd="sng" algn="ctr">
            <a:solidFill>
              <a:schemeClr val="bg1"/>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558;p46"/>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OTf9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OTf9AB/f38A+DeXA8zMzADAwP8Af39/AAAAAAAAAAAAAAAAAAAAAAAAAAAAIQAAABgAAAAUAAAAtAgAAGUHAACMLwAAPxgAABAAAAAmAAAACAAAADwwAAD/HwAA"/>
              </a:ext>
            </a:extLst>
          </p:cNvSpPr>
          <p:nvPr>
            <p:ph type="title"/>
          </p:nvPr>
        </p:nvSpPr>
        <p:spPr>
          <a:noFill/>
          <a:ln w="9525" cap="flat" cmpd="sng" algn="ctr">
            <a:solidFill>
              <a:srgbClr val="E4DFF4"/>
            </a:solidFill>
            <a:prstDash val="solid"/>
            <a:headEnd type="none"/>
            <a:tailEnd type="none"/>
          </a:ln>
        </p:spPr>
        <p:txBody>
          <a:bodyPr vert="horz" wrap="square" lIns="91440" tIns="91440" rIns="91440" bIns="91440" numCol="1" spcCol="215900" anchor="ctr">
            <a:prstTxWarp prst="textNoShape">
              <a:avLst/>
            </a:prstTxWarp>
          </a:bodyPr>
          <a:lstStyle/>
          <a:p>
            <a:pPr marL="0" indent="0">
              <a:spcBef>
                <a:spcPts val="0"/>
              </a:spcBef>
              <a:spcAft>
                <a:spcPts val="0"/>
              </a:spcAft>
              <a:buNone/>
            </a:pPr>
            <a:r>
              <a:rPr lang="en-us" sz="8800" cap="none">
                <a:solidFill>
                  <a:srgbClr val="FED8EB"/>
                </a:solidFill>
                <a:latin typeface="Cooper Black" pitchFamily="0" charset="0"/>
                <a:ea typeface="Arial" pitchFamily="2" charset="0"/>
                <a:cs typeface="Arial" pitchFamily="2" charset="0"/>
              </a:rPr>
              <a:t>THANK</a:t>
            </a:r>
            <a:r>
              <a:rPr lang="en-us" sz="8800" cap="none">
                <a:latin typeface="Cooper Black" pitchFamily="0" charset="0"/>
                <a:ea typeface="Arial" pitchFamily="2" charset="0"/>
                <a:cs typeface="Arial" pitchFamily="2" charset="0"/>
              </a:rPr>
              <a:t> </a:t>
            </a:r>
            <a:br/>
            <a:r>
              <a:rPr lang="en-us" sz="4800" b="0" cap="none">
                <a:solidFill>
                  <a:srgbClr val="FB88C1"/>
                </a:solidFill>
                <a:latin typeface="Cooper Black" pitchFamily="0" charset="0"/>
                <a:ea typeface="Arial" pitchFamily="2" charset="0"/>
                <a:cs typeface="Arial" pitchFamily="2" charset="0"/>
              </a:rPr>
              <a:t>YOU</a:t>
            </a:r>
            <a:br/>
            <a:r>
              <a:rPr lang="en-us" sz="4800" b="0" cap="none">
                <a:solidFill>
                  <a:srgbClr val="FB88C1"/>
                </a:solidFill>
                <a:latin typeface="Cooper Black" pitchFamily="0" charset="0"/>
                <a:ea typeface="Arial" pitchFamily="2" charset="0"/>
                <a:cs typeface="Arial" pitchFamily="2" charset="0"/>
              </a:rPr>
              <a:t> for your attention </a:t>
            </a:r>
            <a:endParaRPr sz="8800" b="0" cap="none">
              <a:solidFill>
                <a:srgbClr val="FB88C1"/>
              </a:solidFill>
              <a:latin typeface="Cooper Black" pitchFamily="0" charset="0"/>
              <a:ea typeface="Arial" pitchFamily="2" charset="0"/>
              <a:cs typeface="Arial" pitchFamily="2" charset="0"/>
            </a:endParaRPr>
          </a:p>
        </p:txBody>
      </p:sp>
      <p:cxnSp>
        <p:nvCxnSpPr>
          <p:cNvPr id="6"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rR4AAOL5//+5KQAA7gQAABAAAAAmAAAACAAAAP//////////"/>
              </a:ext>
            </a:extLst>
          </p:cNvCxnSpPr>
          <p:nvPr/>
        </p:nvCxnSpPr>
        <p:spPr>
          <a:xfrm flipV="1">
            <a:off x="4986655" y="-994410"/>
            <a:ext cx="1795780" cy="1795780"/>
          </a:xfrm>
          <a:prstGeom prst="straightConnector1">
            <a:avLst/>
          </a:prstGeom>
          <a:noFill/>
          <a:ln w="9525" cap="flat" cmpd="sng" algn="ctr">
            <a:solidFill>
              <a:schemeClr val="bg1"/>
            </a:solidFill>
            <a:prstDash val="solid"/>
            <a:headEnd type="none"/>
            <a:tailEnd type="none"/>
          </a:ln>
          <a:effectLst/>
        </p:spPr>
      </p:cxnSp>
      <p:cxnSp>
        <p:nvCxnSpPr>
          <p:cNvPr id="7"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AAAAAPf///80CwAAKwsAABAAAAAmAAAACAAAAP//////////"/>
              </a:ext>
            </a:extLst>
          </p:cNvCxnSpPr>
          <p:nvPr/>
        </p:nvCxnSpPr>
        <p:spPr>
          <a:xfrm flipV="1">
            <a:off x="0" y="-5715"/>
            <a:ext cx="1821180" cy="1821180"/>
          </a:xfrm>
          <a:prstGeom prst="straightConnector1">
            <a:avLst/>
          </a:prstGeom>
          <a:noFill/>
          <a:ln w="9525" cap="flat" cmpd="sng" algn="ctr">
            <a:solidFill>
              <a:schemeClr val="bg1"/>
            </a:solidFill>
            <a:prstDash val="solid"/>
            <a:headEnd type="none"/>
            <a:tailEnd type="none"/>
          </a:ln>
          <a:effectLst/>
        </p:spPr>
      </p:cxnSp>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3.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NodAAAAAAAAnzkAAEkOAAAQAAAAJgAAAAgAAAD//////////w=="/>
              </a:ext>
            </a:extLst>
          </p:cNvPicPr>
          <p:nvPr/>
        </p:nvPicPr>
        <p:blipFill>
          <a:blip r:embed="rId3"/>
          <a:srcRect l="0" t="0" r="6540" b="20590"/>
          <a:stretch>
            <a:fillRect/>
          </a:stretch>
        </p:blipFill>
        <p:spPr>
          <a:xfrm rot="10800000" flipH="1">
            <a:off x="4852670"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BJQEm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Jv///99DAAAhQ4AAKQfAAAQAAAAJgAAAAgAAAD//////////w=="/>
              </a:ext>
            </a:extLst>
          </p:cNvPicPr>
          <p:nvPr/>
        </p:nvPicPr>
        <p:blipFill>
          <a:blip r:embed="rId3"/>
          <a:srcRect l="0" t="0" r="35540" b="17110"/>
          <a:stretch>
            <a:fillRect/>
          </a:stretch>
        </p:blipFill>
        <p:spPr>
          <a:xfrm rot="5400000">
            <a:off x="-408305" y="2374265"/>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OkDAw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DkDAADkNAAAkh0AABAAAAAmAAAACAAAAP//////////"/>
              </a:ext>
            </a:extLst>
          </p:cNvSpPr>
          <p:nvPr/>
        </p:nvSpPr>
        <p:spPr>
          <a:xfrm>
            <a:off x="546100" y="523875"/>
            <a:ext cx="8051800" cy="4283075"/>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02;p3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KAcQ0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bgQAABEEAADSMwAAJR0AABAAAAAmAAAACAAAAD0wAAAAAAAA"/>
              </a:ext>
            </a:extLst>
          </p:cNvSpPr>
          <p:nvPr>
            <p:ph type="body" idx="1"/>
          </p:nvPr>
        </p:nvSpPr>
        <p:spPr>
          <a:xfrm>
            <a:off x="720090" y="661035"/>
            <a:ext cx="7703820" cy="4076700"/>
          </a:xfrm>
        </p:spPr>
        <p:txBody>
          <a:bodyPr vert="horz" wrap="square" lIns="91440" tIns="91440" rIns="91440" bIns="91440" numCol="1" spcCol="215900" anchor="ctr">
            <a:prstTxWarp prst="textNoShape">
              <a:avLst/>
            </a:prstTxWarp>
          </a:bodyPr>
          <a:lstStyle/>
          <a:p>
            <a:pPr marL="158750" indent="0">
              <a:buNone/>
            </a:pPr>
            <a:r>
              <a:rPr lang="en-us" sz="1200" b="1" u="sng" cap="none">
                <a:solidFill>
                  <a:srgbClr val="B8FBFE"/>
                </a:solidFill>
              </a:rPr>
              <a:t>The probability of tunneling : </a:t>
            </a:r>
            <a:endParaRPr lang="en-us" sz="1200" b="1" u="sng" cap="none">
              <a:solidFill>
                <a:srgbClr val="B8FBFE"/>
              </a:solidFill>
            </a:endParaRPr>
          </a:p>
          <a:p>
            <a:pPr marL="158750" indent="0">
              <a:buNone/>
            </a:pPr>
            <a:endParaRPr lang="en-us" sz="1200" b="1" u="sng" cap="none">
              <a:solidFill>
                <a:srgbClr val="B8FBFE"/>
              </a:solidFill>
            </a:endParaRPr>
          </a:p>
          <a:p>
            <a:pPr marL="158750" indent="0">
              <a:buNone/>
            </a:pPr>
            <a:r>
              <a:rPr lang="en-us" sz="1200" cap="none"/>
              <a:t>depends on several factors, including the </a:t>
            </a:r>
            <a:r>
              <a:rPr lang="en-us" sz="1200" cap="none">
                <a:solidFill>
                  <a:srgbClr val="FB88C1"/>
                </a:solidFill>
              </a:rPr>
              <a:t>mass of the particle</a:t>
            </a:r>
            <a:r>
              <a:rPr lang="en-us" sz="1200" cap="none"/>
              <a:t>, </a:t>
            </a:r>
            <a:r>
              <a:rPr lang="en-us" sz="1200" cap="none">
                <a:solidFill>
                  <a:srgbClr val="FB88C1"/>
                </a:solidFill>
              </a:rPr>
              <a:t>the height and width </a:t>
            </a:r>
            <a:r>
              <a:rPr lang="en-us" sz="1200" cap="none"/>
              <a:t>of the potential barrier, and the </a:t>
            </a:r>
            <a:r>
              <a:rPr lang="en-us" sz="1200" cap="none">
                <a:solidFill>
                  <a:srgbClr val="FB88C1"/>
                </a:solidFill>
              </a:rPr>
              <a:t>particle's energy</a:t>
            </a:r>
            <a:r>
              <a:rPr lang="en-us" sz="1200" cap="none"/>
              <a:t>. Lower-mass particles, such as </a:t>
            </a:r>
            <a:r>
              <a:rPr lang="en-us" sz="1200" cap="none">
                <a:solidFill>
                  <a:srgbClr val="FB88C1"/>
                </a:solidFill>
              </a:rPr>
              <a:t>electrons or protons,</a:t>
            </a:r>
            <a:r>
              <a:rPr lang="en-us" sz="1200" cap="none"/>
              <a:t> are more likely to </a:t>
            </a:r>
            <a:r>
              <a:rPr lang="en-us" sz="1200" cap="none">
                <a:solidFill>
                  <a:srgbClr val="FB88C1"/>
                </a:solidFill>
              </a:rPr>
              <a:t>tunnel through narrow barriers</a:t>
            </a:r>
            <a:r>
              <a:rPr lang="en-us" sz="1200" cap="none"/>
              <a:t> ,and for that the wave function which is the probability of finding the particle anywhere in a volume span represented by it displaying the probabilities all around the barrier</a:t>
            </a:r>
            <a:endParaRPr lang="en-us" sz="1200" cap="none"/>
          </a:p>
          <a:p>
            <a:pPr marL="158750" indent="0">
              <a:buNone/>
            </a:pPr>
            <a:endParaRPr lang="en-us" cap="none">
              <a:solidFill>
                <a:srgbClr val="FFC000"/>
              </a:solidFill>
            </a:endParaRPr>
          </a:p>
          <a:p>
            <a:pPr marL="158750" indent="0">
              <a:buNone/>
            </a:pPr>
            <a:r>
              <a:rPr lang="en-us" b="1" cap="none">
                <a:solidFill>
                  <a:srgbClr val="FFC000"/>
                </a:solidFill>
              </a:rPr>
              <a:t>IT IS NOT THAT EASY TO COMPREHAND RIGHT ? …</a:t>
            </a:r>
            <a:endParaRPr lang="en-us" b="1" cap="none">
              <a:solidFill>
                <a:srgbClr val="FFC000"/>
              </a:solidFill>
            </a:endParaRPr>
          </a:p>
          <a:p>
            <a:pPr marL="158750" indent="0">
              <a:buNone/>
            </a:pPr>
            <a:r>
              <a:rPr lang="en-us" cap="none">
                <a:solidFill>
                  <a:srgbClr val="FFC000"/>
                </a:solidFill>
              </a:rPr>
              <a:t>To make it more concrete</a:t>
            </a:r>
            <a:r>
              <a:rPr lang="en-us" cap="none"/>
              <a:t>, </a:t>
            </a:r>
            <a:r>
              <a:rPr lang="en-us" cap="none">
                <a:solidFill>
                  <a:srgbClr val="FFC000"/>
                </a:solidFill>
              </a:rPr>
              <a:t>let‘s mention one of most famous examples explaining this concept : </a:t>
            </a:r>
            <a:endParaRPr lang="en-us" cap="none">
              <a:solidFill>
                <a:srgbClr val="FFC000"/>
              </a:solidFill>
            </a:endParaRPr>
          </a:p>
          <a:p>
            <a:pPr marL="158750" indent="0">
              <a:buNone/>
            </a:pPr>
            <a:endParaRPr lang="en-us" cap="none">
              <a:solidFill>
                <a:srgbClr val="FFC000"/>
              </a:solidFill>
            </a:endParaRPr>
          </a:p>
          <a:p>
            <a:pPr marL="158750" indent="0">
              <a:buNone/>
            </a:pPr>
            <a:endParaRPr lang="en-us" cap="none">
              <a:solidFill>
                <a:srgbClr val="FFC000"/>
              </a:solidFill>
            </a:endParaRPr>
          </a:p>
          <a:p>
            <a:pPr marL="158750" indent="0">
              <a:buNone/>
            </a:pPr>
            <a:endParaRPr lang="en-us" cap="none">
              <a:solidFill>
                <a:srgbClr val="FFC000"/>
              </a:solidFill>
            </a:endParaRPr>
          </a:p>
          <a:p>
            <a:pPr marL="158750" indent="0">
              <a:buNone/>
            </a:pPr>
            <a:endParaRPr lang="en-us" cap="none">
              <a:solidFill>
                <a:srgbClr val="FFC000"/>
              </a:solidFill>
            </a:endParaRPr>
          </a:p>
          <a:p>
            <a:pPr marL="158750" indent="0">
              <a:buNone/>
            </a:pPr>
            <a:endParaRPr lang="en-us" cap="none"/>
          </a:p>
          <a:p>
            <a:pPr marL="158750" indent="0">
              <a:buNone/>
            </a:pPr>
            <a:endParaRPr lang="en-us" cap="none"/>
          </a:p>
          <a:p>
            <a:pPr marL="158750" indent="0">
              <a:buNone/>
            </a:pPr>
            <a:endParaRPr lang="en-us" cap="none"/>
          </a:p>
          <a:p>
            <a:pPr marL="158750" indent="0">
              <a:buNone/>
            </a:pPr>
            <a:endParaRPr lang="en-us" cap="none"/>
          </a:p>
          <a:p>
            <a:pPr marL="158750" indent="0">
              <a:buNone/>
            </a:pPr>
            <a:r>
              <a:rPr lang="en-us" b="1" cap="none"/>
              <a:t>Imagine two electrons: </a:t>
            </a:r>
            <a:r>
              <a:rPr lang="en-us" cap="none"/>
              <a:t>one is free to move, while the other is fixed in place. Due to their negative charges, they </a:t>
            </a:r>
            <a:r>
              <a:rPr lang="en-us" cap="none">
                <a:solidFill>
                  <a:srgbClr val="FB88C1"/>
                </a:solidFill>
              </a:rPr>
              <a:t>repel each other</a:t>
            </a:r>
            <a:r>
              <a:rPr lang="en-us" cap="none"/>
              <a:t>. If you push the free electron towards the fixed one, classically, it would bounce back like a ball hitting a wall. However, quantum mechanics allows for a different outcome, the free electron behaving as a wave , can penetrate the potential barrier created by the </a:t>
            </a:r>
            <a:r>
              <a:rPr lang="en-us" cap="none">
                <a:solidFill>
                  <a:srgbClr val="FB88C1"/>
                </a:solidFill>
              </a:rPr>
              <a:t>repulsive force </a:t>
            </a:r>
            <a:r>
              <a:rPr lang="en-us" cap="none"/>
              <a:t>, meaning the existence of the probability of the electron to appear on the other side of the barrier , even if the energy isn’t enough to overcome the repultion , </a:t>
            </a:r>
            <a:r>
              <a:rPr lang="en-us" b="1" cap="none">
                <a:solidFill>
                  <a:srgbClr val="FB88C1"/>
                </a:solidFill>
              </a:rPr>
              <a:t>the probability is never 0</a:t>
            </a:r>
            <a:r>
              <a:rPr lang="en-us" cap="none">
                <a:solidFill>
                  <a:srgbClr val="FB88C1"/>
                </a:solidFill>
              </a:rPr>
              <a:t> !</a:t>
            </a:r>
            <a:endParaRPr lang="en-us" cap="none">
              <a:solidFill>
                <a:srgbClr val="FB88C1"/>
              </a:solidFill>
            </a:endParaRPr>
          </a:p>
        </p:txBody>
      </p:sp>
      <p:cxnSp>
        <p:nvCxnSpPr>
          <p:cNvPr id="6"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E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CAAAOL5//+5KQAAOAMAABAAAAAmAAAACAAAAP//////////"/>
              </a:ext>
            </a:extLst>
          </p:cNvCxnSpPr>
          <p:nvPr/>
        </p:nvCxnSpPr>
        <p:spPr>
          <a:xfrm flipV="1">
            <a:off x="5265420" y="-994410"/>
            <a:ext cx="1517015" cy="1517650"/>
          </a:xfrm>
          <a:prstGeom prst="straightConnector1">
            <a:avLst/>
          </a:prstGeom>
          <a:noFill/>
          <a:ln w="9525" cap="flat" cmpd="sng" algn="ctr">
            <a:solidFill>
              <a:schemeClr val="bg1"/>
            </a:solidFill>
            <a:prstDash val="solid"/>
            <a:headEnd type="none"/>
            <a:tailEnd type="none"/>
          </a:ln>
          <a:effectLst/>
        </p:spPr>
      </p:cxnSp>
      <p:cxnSp>
        <p:nvCxnSpPr>
          <p:cNvPr id="7"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E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AAAAAHH8//+fCAAAeQUAABAAAAAmAAAACAAAAP//////////"/>
              </a:ext>
            </a:extLst>
          </p:cNvCxnSpPr>
          <p:nvPr/>
        </p:nvCxnSpPr>
        <p:spPr>
          <a:xfrm flipV="1">
            <a:off x="0" y="-578485"/>
            <a:ext cx="1401445" cy="1468120"/>
          </a:xfrm>
          <a:prstGeom prst="straightConnector1">
            <a:avLst/>
          </a:prstGeom>
          <a:noFill/>
          <a:ln w="9525" cap="flat" cmpd="sng" algn="ctr">
            <a:solidFill>
              <a:schemeClr val="bg1"/>
            </a:solidFill>
            <a:prstDash val="solid"/>
            <a:headEnd type="none"/>
            <a:tailEnd type="none"/>
          </a:ln>
          <a:effectLst/>
        </p:spPr>
      </p:cxnSp>
      <p:sp>
        <p:nvSpPr>
          <p:cNvPr id="8" name="Flèche vers le bas 3"/>
          <p:cNvSpPr>
            <a:extLst>
              <a:ext uri="smNativeData">
                <pr:smNativeData xmlns:pr="smNativeData" xmlns="smNativeData" val="SMDATA_15_DnsnZxMAAAAlAAAAywAAAA0AAAAAkAAAAEgAAACQAAAASAAAAAAAAAABAAAAAAAAAAEAAABQAAAAuRVh4eIw7T8AAAAAAADgPwAAAAAAAOA/AAAAAAAA4D8AAAAAAADgPwAAAAAAAOA/AAAAAAAA4D8AAAAAAADgPwAAAAAAAOA/AAAAAAAA4D8CAAAAjAAAAAEAAAAAAAAAuPv+AP///wgAAAAAAAAAAAAAAAAAAAAAAAAAAAAAAAAAAAAAZAAAAAEAAABAAAAAAAAAAAAAAAAAAAAAAAAAAAAAAAAAAAAAAAAAAAAAAAAAAAAAAAAAAAAAAAAAAAAAAAAAAAAAAAAAAAAAAAAAAAAAAAAAAAAAAAAAAAAAAAAAAAAAFAAAADwAAAABAAAAAAAAAKmW2g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E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uPv+AP///wEAAAAAAAAAAAAAAAAAAAAAAAAAAAAAAAAAAAAAAAAAAKmW2gB/f38A+DeXA8zMzADAwP8Af39/AAAAAAAAAAAAAAAAAAAAAAAAAAAAIQAAABgAAAAUAAAA6BwAAAASAAAAIwAAEhMAABAAAAAmAAAACAAAAP//////////"/>
              </a:ext>
            </a:extLst>
          </p:cNvSpPr>
          <p:nvPr/>
        </p:nvSpPr>
        <p:spPr>
          <a:xfrm rot="16200000">
            <a:off x="5107305" y="2517775"/>
            <a:ext cx="173990" cy="990600"/>
          </a:xfrm>
          <a:prstGeom prst="downArrow">
            <a:avLst>
              <a:gd name="adj1" fmla="val 50000"/>
              <a:gd name="adj2" fmla="val 49978"/>
            </a:avLst>
          </a:prstGeom>
          <a:solidFill>
            <a:srgbClr val="B8FBFE"/>
          </a:solidFill>
          <a:ln w="25400" cap="flat" cmpd="sng" algn="ctr">
            <a:solidFill>
              <a:srgbClr val="A996DA"/>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9" name="Ellipse 4"/>
          <p:cNvSpPr>
            <a:extLst>
              <a:ext uri="smNativeData">
                <pr:smNativeData xmlns:pr="smNativeData" xmlns="smNativeData" val="SMDATA_15_DnsnZxMAAAAlAAAAZgAAAA0AAAAAkAAAAEgAAACQAAAASAAAAAAAAAABAAAAAAAAAAEAAABQAAAAAAAAAAAA8D8AAAAAAADwPwAAAAAAAOA/AAAAAAAA4D8AAAAAAADgPwAAAAAAAOA/AAAAAAAA4D8AAAAAAADgPwAAAAAAAOA/AAAAAAAA4D8CAAAAjAAAAAEAAAAAAAAAuPv+AP///wgAAAAAAAAAAAAAAAAAAAAAAAAAAAAAAAAAAAAAZAAAAAEAAABAAAAAAAAAAAAAAAAAAAAAAAAAAAAAAAAAAAAAAAAAAAAAAAAAAAAAAAAAAAAAAAAAAAAAAAAAAAAAAAAAAAAAAAAAAAAAAAAAAAAAAAAAAAAAAAAAAAAAFAAAADwAAAABAAAAAAAAAP///w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uPv+AP///wEAAAAAAAAAAAAAAAAAAAAAAAAAAAAAAAAAAAAAAAAAAP///wB/f38A+DeXA8zMzADAwP8Af39/AAAAAAAAAAAAAAAAAAAAAAAAAAAAIQAAABgAAAAUAAAA8gQAALgOAADWBwAAnBEAABAAAAAmAAAACAAAAP//////////"/>
              </a:ext>
            </a:extLst>
          </p:cNvSpPr>
          <p:nvPr/>
        </p:nvSpPr>
        <p:spPr>
          <a:xfrm>
            <a:off x="803910" y="2392680"/>
            <a:ext cx="469900" cy="469900"/>
          </a:xfrm>
          <a:prstGeom prst="ellipse">
            <a:avLst/>
          </a:prstGeom>
          <a:solidFill>
            <a:srgbClr val="B8FBFE"/>
          </a:solidFill>
          <a:ln w="25400" cap="flat" cmpd="sng" algn="ctr">
            <a:solidFill>
              <a:srgbClr val="FFFFFF"/>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pic>
        <p:nvPicPr>
          <p:cNvPr id="10" name="Image 9"/>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C0EAABWBAAAtgUAAOAFAAAQAAAAJgAAAAgAAAD//////////w=="/>
              </a:ext>
            </a:extLst>
          </p:cNvPicPr>
          <p:nvPr/>
        </p:nvPicPr>
        <p:blipFill>
          <a:blip r:embed="rId4"/>
          <a:stretch>
            <a:fillRect/>
          </a:stretch>
        </p:blipFill>
        <p:spPr>
          <a:xfrm>
            <a:off x="678815" y="704850"/>
            <a:ext cx="249555" cy="250190"/>
          </a:xfrm>
          <a:prstGeom prst="rect">
            <a:avLst/>
          </a:prstGeom>
          <a:noFill/>
          <a:ln>
            <a:noFill/>
          </a:ln>
          <a:effectLst/>
        </p:spPr>
      </p:pic>
      <p:sp>
        <p:nvSpPr>
          <p:cNvPr id="11" name="Rectangle 10"/>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EAAAAAAAAA////C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f///wEAAAAAAAAAAAAAAAAAAAAAAAAAAAAAAAAAAAAAAAAAAP///wF/f38A+DeXA8zMzADAwP8Af39/AAAAAAAAAAAAAAAAAAAAAAAAAAAAIQAAABgAAAAUAAAApQYAAL4PAABZDQAAMBEAABAAAAAmAAAACAAAAP//////////"/>
              </a:ext>
            </a:extLst>
          </p:cNvSpPr>
          <p:nvPr/>
        </p:nvSpPr>
        <p:spPr>
          <a:xfrm>
            <a:off x="1080135" y="2559050"/>
            <a:ext cx="1089660" cy="234950"/>
          </a:xfrm>
          <a:prstGeom prst="rect">
            <a:avLst/>
          </a:prstGeom>
          <a:solidFill>
            <a:schemeClr val="bg1"/>
          </a:solid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2" name="ZoneTexte 12"/>
          <p:cNvSpPr>
            <a:extLst>
              <a:ext uri="smNativeData">
                <pr:smNativeData xmlns:pr="smNativeData" xmlns="smNativeData" val="SMDATA_15_DnsnZxMAAAAlAAAAZAAAAE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EA9nE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AAAAAB/f38A+DeXA8zMzADAwP8Af39/AAAAAAAAAAAAAAAAAAAAAAAAAAAAIQAAABgAAAAUAAAAZQYAAK0PAACmDQAAMBEAABAgAAAmAAAACAAAAP//////////"/>
              </a:ext>
            </a:extLst>
          </p:cNvSpPr>
          <p:nvPr/>
        </p:nvSpPr>
        <p:spPr>
          <a:xfrm>
            <a:off x="1039495" y="2548255"/>
            <a:ext cx="1179195" cy="245745"/>
          </a:xfrm>
          <a:prstGeom prst="rect">
            <a:avLst/>
          </a:prstGeom>
          <a:noFill/>
          <a:ln>
            <a:noFill/>
          </a:ln>
          <a:effectLst/>
        </p:spPr>
        <p:txBody>
          <a:bodyPr vert="horz" wrap="square" lIns="91440" tIns="45720" rIns="91440" bIns="45720" numCol="1" spcCol="215900" anchor="t"/>
          <a:lstStyle/>
          <a:p>
            <a:pPr/>
            <a:r>
              <a:rPr lang="fr-fr" sz="1000" cap="none">
                <a:solidFill>
                  <a:srgbClr val="FFC000"/>
                </a:solidFill>
                <a:latin typeface="Bodoni MT Black" pitchFamily="0" charset="0"/>
                <a:ea typeface="Arial" pitchFamily="2" charset="0"/>
                <a:cs typeface="Arial" pitchFamily="2" charset="0"/>
              </a:rPr>
              <a:t>EXAMPLE 1 :</a:t>
            </a:r>
            <a:endParaRPr lang="fr-fr" sz="1000" cap="none">
              <a:solidFill>
                <a:srgbClr val="FFC000"/>
              </a:solidFill>
              <a:latin typeface="Bodoni MT Black" pitchFamily="0" charset="0"/>
              <a:ea typeface="Arial" pitchFamily="2" charset="0"/>
              <a:cs typeface="Arial" pitchFamily="2" charset="0"/>
            </a:endParaRPr>
          </a:p>
        </p:txBody>
      </p:sp>
      <p:pic>
        <p:nvPicPr>
          <p:cNvPr id="13" name="second anim">
            <a:hlinkClick r:id="" action="ppaction://media"/>
          </p:cNvPr>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MjGvQCqAAAAAQAAACMAAAAjAAAAIwAAAB4AAAAAAAAAZAAAAGQAAAAAAAAAZAAAAGQAAAAVAAAAYAAAAAEAAAAAAAAAAAAAACgAAAAAAAAAAAAAAAEAAAAoIwAAAAAAAAAAAAAAAAAA////AAEAAABkAAAAAAAAABQAAAAAAAAAAAAAACYAAAAAAAAAGwAAAAAAAAAmAAAAZAAAABYAAABMAAAAAQAAAAAAAAAAAAAAAAAAAAEAAAAAAAAANwAAANj///9FAAAAZAAAAGQAAAAAAAAAy8vLADcAAADY////RQAAAGQAAABkAAAAAAAAAAcAAAA4AAAAAAAAAAAAAAAAAAAA////AAAAAAAAAAAAAAAAAAAAAAAAAAAAAAAAAAAAAABkAAAAZAAAAAAAAAAjAAAABAAAAGQAAAAXAAAAFAAAAAAAAAAAAAAA/38AAP9/AAAAAAAACQAAAAQAAAAAAAAAHgAAAGgAAAAAAAAAAAAAAAAAAAAAAAAAAAAAABAnAAAQJwAAAAAAAAAAAAAAAAAAAAAAAAAAAAAAAAAAAAAAAAAAAACgAAAAAAAAAMDA/wAAAAAAAAAAAAAAAAAAAAAAZAAAAAAAAAB/f38ACgAAACIAAAAYAAAACwAAAA4BAAB4AAAAAAAAAAAAAAAAAAAAJAAAACQAAAABAAAABwAAAAAAAAAAAAAAAAAAAAAAAAAoAAAAAQAAAP///wAlAAAAWAAAAAEAAAAAAAAAAAAAAAAAAAAAAAAAAAAAAAAAAAAAAAAAAAAAAAAAAAAAAAAALwAAAMBlUgCghgEAAAAAAAAAAAAAAAAADAAAAAEAAAAAAAAAAAAAAAD4JAEfAAAAVAAAAC8cXAX///8BAAAAAAAAAAAAAAAAAAAAAAAAAAAAAAAAAAAAAAAAAADIxr0A////AAAAAADLy8sAwMD/AH9/fwAAAAAAAAAAAAAAAAD///8AAAAAACEAAAAYAAAAFAAAAJ8kAAAkDwAAsTAAAO4VAAAQAAAAJgAAAAgAAAD//////////w=="/>
              </a:ext>
            </a:extLst>
          </p:cNvPicPr>
          <p:nvPr>
            <a:videoFile r:link="rId6"/>
            <p:extLst>
              <p:ext uri="{DAA4B4D4-6D71-4841-9C94-3DE7FCFB9230}">
                <p14:media xmlns:p14="http://schemas.microsoft.com/office/powerpoint/2010/main" r:embed="rId5"/>
              </p:ext>
            </p:extLst>
          </p:nvPr>
        </p:nvPicPr>
        <p:blipFill>
          <a:blip r:embed="rId7"/>
          <a:stretch>
            <a:fillRect/>
          </a:stretch>
        </p:blipFill>
        <p:spPr>
          <a:xfrm>
            <a:off x="5953125" y="2461260"/>
            <a:ext cx="1962150" cy="1103630"/>
          </a:xfrm>
          <a:prstGeom prst="rect">
            <a:avLst/>
          </a:prstGeom>
          <a:noFill/>
          <a:ln w="107950" cap="flat" cmpd="sng" algn="ctr">
            <a:solidFill>
              <a:srgbClr val="C8C6BD"/>
            </a:solidFill>
            <a:prstDash val="solid"/>
            <a:headEnd type="none"/>
            <a:tailEnd type="none"/>
          </a:ln>
          <a:effectLst>
            <a:outerShdw blurRad="101600" dist="50645" dir="7206078" algn="tl">
              <a:srgbClr val="000000">
                <a:alpha val="45000"/>
              </a:srgbClr>
            </a:outerShdw>
          </a:effectLst>
          <a:scene3d>
            <a:camera prst="orthographicFront"/>
            <a:lightRig rig="threePt" dir="t"/>
          </a:scene3d>
          <a:sp3d extrusionH="25400" prstMaterial="warmMatte">
            <a:bevelT w="171450" h="76200" prst="hardEdge"/>
            <a:extrusionClr>
              <a:srgbClr val="FFFFFF"/>
            </a:extrusionClr>
          </a:sp3d>
        </p:spPr>
      </p:pic>
      <p:pic>
        <p:nvPicPr>
          <p:cNvPr id="14" name="animation">
            <a:hlinkClick r:id="" action="ppaction://media"/>
          </p:cNvPr>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MjGvQCqAAAAAQAAACMAAAAjAAAAIwAAAB4AAAAAAAAAZAAAAGQAAAAAAAAAZAAAAGQAAAAVAAAAYAAAAAEAAAAAAAAAAAAAACgAAAAAAAAAAAAAAAEAAAAoIwAAAAAAAAAAAAAAAAAA////AAEAAABkAAAAAAAAABQAAAAAAAAAAAAAACYAAAAAAAAAGwAAAAAAAAAmAAAAZAAAABYAAABMAAAAAQAAAAAAAAAAAAAAAAAAAAEAAAAAAAAANwAAANj///9FAAAAZAAAAGQAAAAAAAAAy8vLADcAAADY////RQAAAGQAAABkAAAAAAAAAAcAAAA4AAAAAAAAAAAAAAAAAAAA////AAAAAAAAAAAAAAAAAAAAAAAAAAAAAAAAAAAAAABkAAAAZAAAAAAAAAAjAAAABAAAAGQAAAAXAAAAFAAAAAAAAAAAAAAA/38AAP9/AAAAAAAACQAAAAQAAAAAAAAAHgAAAGgAAAAAAAAAAAAAAAAAAAAAAAAAAAAAABAnAAAQJwAAAAAAAAAAAAAAAAAAAAAAAAAAAAAAAAAAAAAAAAAAAACgAAAAAAAAAMDA/wAAAAAAAAAAAAAAAAAAAAAAZAAAAAAAAAB/f38ACgAAACIAAAAYAAAACwAAAA4BAAB4AAAAAAAAAAAAAAAAAAAAJAAAACQAAAABAAAABwAAAAAAAAAAAAAAAAAAAAAAAAAoAAAAAQAAAP///wAlAAAAWAAAAAEAAAAAAAAAAAAAAAAAAAAAAAAAAAAAAAAAAAAAAAAAAAAAAAAAAAAAAAAALwAAAMBlUgCghgEAAAAAAAAAAAAAAAAADAAAAAEAAAAAAAAAAAAAAAD4JAEfAAAAVAAAAC8cXAX///8BAAAAAAAAAAAAAAAAAAAAAAAAAAAAAAAAAAAAAAAAAADIxr0A////AAAAAADLy8sAwMD/AH9/fwAAAAAAAAAAAAAAAAD///8AAAAAACEAAAAYAAAAFAAAALcOAAAcDwAAShsAAC4WAAAQAAAAJgAAAAgAAAD//////////w=="/>
              </a:ext>
            </a:extLst>
          </p:cNvPicPr>
          <p:nvPr>
            <a:videoFile r:link="rId9"/>
            <p:extLst>
              <p:ext uri="{DAA4B4D4-6D71-4841-9C94-3DE7FCFB9230}">
                <p14:media xmlns:p14="http://schemas.microsoft.com/office/powerpoint/2010/main" r:embed="rId8"/>
              </p:ext>
            </p:extLst>
          </p:nvPr>
        </p:nvPicPr>
        <p:blipFill>
          <a:blip r:embed="rId10"/>
          <a:stretch>
            <a:fillRect/>
          </a:stretch>
        </p:blipFill>
        <p:spPr>
          <a:xfrm>
            <a:off x="2392045" y="2456180"/>
            <a:ext cx="2044065" cy="1149350"/>
          </a:xfrm>
          <a:prstGeom prst="rect">
            <a:avLst/>
          </a:prstGeom>
          <a:noFill/>
          <a:ln w="107950" cap="flat" cmpd="sng" algn="ctr">
            <a:solidFill>
              <a:srgbClr val="C8C6BD"/>
            </a:solidFill>
            <a:prstDash val="solid"/>
            <a:headEnd type="none"/>
            <a:tailEnd type="none"/>
          </a:ln>
          <a:effectLst>
            <a:outerShdw blurRad="101600" dist="50645" dir="7206078" algn="tl">
              <a:srgbClr val="000000">
                <a:alpha val="45000"/>
              </a:srgbClr>
            </a:outerShdw>
          </a:effectLst>
          <a:scene3d>
            <a:camera prst="orthographicFront"/>
            <a:lightRig rig="threePt" dir="t"/>
          </a:scene3d>
          <a:sp3d extrusionH="25400" prstMaterial="warmMatte">
            <a:bevelT w="171450" h="76200" prst="hardEdge"/>
            <a:extrusionClr>
              <a:srgbClr val="FFFFFF"/>
            </a:extrusionClr>
          </a:sp3d>
        </p:spPr>
      </p:pic>
      <p:sp>
        <p:nvSpPr>
          <p:cNvPr id="15" name="Rectangle 20"/>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M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5wMAAKQDAACANAAAJR0AABAAAAAmAAAACAAAAP//////////"/>
              </a:ext>
            </a:extLst>
          </p:cNvSpPr>
          <p:nvPr/>
        </p:nvSpPr>
        <p:spPr>
          <a:xfrm>
            <a:off x="634365" y="591820"/>
            <a:ext cx="7900035" cy="4145915"/>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Tree>
  </p:cSld>
  <p:clrMapOvr>
    <a:masterClrMapping/>
  </p:clrMapOvr>
  <p:transition spd="med" p14:dur="1500">
    <p:fade/>
    <p:extLst>
      <p:ext uri="smNativeData">
        <pr:smNativeData xmlns:pr="smNativeData" xmlns="smNativeData" val="DnsnZwAAAADcBQAAAAAAAAYAAAAAAAAAAAAAAAAAAAAAAAAAAQAAAAAAAAAAAAAAAAAAAAAAAAAAAAAA" duo="DnsnZwAAAAAAAAAAAAAAAAAAAAA="/>
      </p:ext>
    </p:extLst>
  </p:transition>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grpId="0" nodeType="clickEffect">
                                  <p:stCondLst>
                                    <p:cond delay="0"/>
                                  </p:stCondLst>
                                  <p:childTnLst>
                                    <p:cmd type="call" cmd="togglePause">
                                      <p:cBhvr>
                                        <p:cTn id="6" dur="1" fill="hold"/>
                                        <p:tgtEl>
                                          <p:spTgt spid="13"/>
                                        </p:tgtEl>
                                      </p:cBhvr>
                                    </p:cmd>
                                  </p:childTnLst>
                                </p:cTn>
                              </p:par>
                            </p:childTnLst>
                          </p:cTn>
                        </p:par>
                      </p:childTnLst>
                    </p:cTn>
                  </p:par>
                </p:childTnLst>
              </p:cTn>
              <p:nextCondLst>
                <p:cond evt="onClick" delay="0">
                  <p:tgtEl>
                    <p:spTgt spid="13"/>
                  </p:tgtEl>
                </p:cond>
              </p:nextCondLst>
            </p:seq>
            <p:seq concurrent="1" nextAc="seek">
              <p:cTn id="7" restart="whenNotActive" fill="hold" evtFilter="cancelBubble" nodeType="interactiveSeq">
                <p:stCondLst>
                  <p:cond evt="onClick" delay="0">
                    <p:tgtEl>
                      <p:spTgt spid="1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grpId="0" nodeType="clickEffect">
                                  <p:stCondLst>
                                    <p:cond delay="0"/>
                                  </p:stCondLst>
                                  <p:childTnLst>
                                    <p:cmd type="call" cmd="togglePause">
                                      <p:cBhvr>
                                        <p:cTn id="11" dur="1" fill="hold"/>
                                        <p:tgtEl>
                                          <p:spTgt spid="14"/>
                                        </p:tgtEl>
                                      </p:cBhvr>
                                    </p:cmd>
                                  </p:childTnLst>
                                </p:cTn>
                              </p:par>
                            </p:childTnLst>
                          </p:cTn>
                        </p:par>
                      </p:childTnLst>
                    </p:cTn>
                  </p:par>
                </p:childTnLst>
              </p:cTn>
              <p:nextCondLst>
                <p:cond evt="onClick" delay="0">
                  <p:tgtEl>
                    <p:spTgt spid="14"/>
                  </p:tgtEl>
                </p:cond>
              </p:nextCondLst>
            </p:seq>
            <p:video>
              <p:cMediaNode vol="80000">
                <p:cTn id="12" fill="hold" display="0">
                  <p:stCondLst>
                    <p:cond delay="indefinite"/>
                  </p:stCondLst>
                  <p:endCondLst>
                    <p:cond evt="onNext" delay="0">
                      <p:tgtEl>
                        <p:sldTgt/>
                      </p:tgtEl>
                    </p:cond>
                    <p:cond evt="onPrev" delay="0">
                      <p:tgtEl>
                        <p:sldTgt/>
                      </p:tgtEl>
                    </p:cond>
                  </p:endCondLst>
                </p:cTn>
                <p:tgtEl>
                  <p:spTgt spid="14"/>
                </p:tgtEl>
              </p:cMediaNode>
            </p:video>
            <p:video>
              <p:cMediaNode vol="80000">
                <p:cTn id="13" fill="hold" display="0">
                  <p:stCondLst>
                    <p:cond delay="indefinite"/>
                  </p:stCondLst>
                  <p:endCondLst>
                    <p:cond evt="onNext" delay="0">
                      <p:tgtEl>
                        <p:sldTgt/>
                      </p:tgtEl>
                    </p:cond>
                    <p:cond evt="onPrev" delay="0">
                      <p:tgtEl>
                        <p:sldTgt/>
                      </p:tgtEl>
                    </p:cond>
                  </p:endCondLst>
                </p:cTn>
                <p:tgtEl>
                  <p:spTgt spid="13"/>
                </p:tgtEl>
              </p:cMediaNode>
            </p:video>
          </p:childTnLst>
        </p:cTn>
      </p:par>
    </p:tnLst>
    <p:bldLst>
      <p:bldP spid="13" grpId="0" animBg="1" advAuto="0"/>
      <p:bldP spid="14" grpId="0" animBg="1" advAuto="0"/>
    </p:bldLst>
    <p:extLst>
      <p:ext uri="smNativeData">
        <pr:smNativeData xmlns:pr="smNativeData" xmlns="smNativeData" val="DnsnZwIAAAAFAAAA/f///wYAAAACAAAAAAAAAAAAAAAAAAAAAAAAAAoAAAD9////BgAAAAIAAAAAAAAAAAAAAAAAAAAAAAAA"/>
      </p:ext>
    </p:extLst>
  </p:timing>
</p:sld>
</file>

<file path=ppt/slides/slide4.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C4tAVC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NodAAAAAAAAnzkAAEkOAAAQAAAAJgAAAAgAAAD//////////w=="/>
              </a:ext>
            </a:extLst>
          </p:cNvPicPr>
          <p:nvPr/>
        </p:nvPicPr>
        <p:blipFill>
          <a:blip r:embed="rId3"/>
          <a:srcRect l="0" t="0" r="6540" b="20590"/>
          <a:stretch>
            <a:fillRect/>
          </a:stretch>
        </p:blipFill>
        <p:spPr>
          <a:xfrm rot="10800000" flipH="1">
            <a:off x="4852670"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Jv///99DAAAhQ4AAKQfAAAQAAAAJgAAAAgAAAD//////////w=="/>
              </a:ext>
            </a:extLst>
          </p:cNvPicPr>
          <p:nvPr/>
        </p:nvPicPr>
        <p:blipFill>
          <a:blip r:embed="rId3"/>
          <a:srcRect l="0" t="0" r="35540" b="17110"/>
          <a:stretch>
            <a:fillRect/>
          </a:stretch>
        </p:blipFill>
        <p:spPr>
          <a:xfrm rot="5400000">
            <a:off x="-408305" y="2374265"/>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DkDAADkNAAAkh0AABAAAAAmAAAACAAAAP//////////"/>
              </a:ext>
            </a:extLst>
          </p:cNvSpPr>
          <p:nvPr/>
        </p:nvSpPr>
        <p:spPr>
          <a:xfrm>
            <a:off x="546100" y="523875"/>
            <a:ext cx="8051800" cy="4283075"/>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02;p3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bgQAABEEAADSMwAAJR0AABAAAAAmAAAACAAAAD0wAAAAAAAA"/>
              </a:ext>
            </a:extLst>
          </p:cNvSpPr>
          <p:nvPr>
            <p:ph type="body" idx="1"/>
          </p:nvPr>
        </p:nvSpPr>
        <p:spPr>
          <a:xfrm>
            <a:off x="720090" y="661035"/>
            <a:ext cx="7703820" cy="4076700"/>
          </a:xfrm>
        </p:spPr>
        <p:txBody>
          <a:bodyPr vert="horz" wrap="square" lIns="91440" tIns="91440" rIns="91440" bIns="91440" numCol="1" spcCol="215900" anchor="ctr">
            <a:prstTxWarp prst="textNoShape">
              <a:avLst/>
            </a:prstTxWarp>
          </a:bodyPr>
          <a:lstStyle/>
          <a:p>
            <a:pPr marL="0" indent="0">
              <a:buNone/>
            </a:pPr>
            <a:r>
              <a:rPr lang="en-us" sz="1200" b="1" cap="none">
                <a:solidFill>
                  <a:srgbClr val="B8FBFE"/>
                </a:solidFill>
              </a:rPr>
              <a:t>   </a:t>
            </a:r>
            <a:endParaRPr lang="en-us" sz="1200" b="1" cap="none">
              <a:solidFill>
                <a:srgbClr val="B8FBFE"/>
              </a:solidFill>
            </a:endParaRPr>
          </a:p>
          <a:p>
            <a:pPr marL="0" indent="0">
              <a:buNone/>
            </a:pPr>
            <a:endParaRPr lang="en-us" sz="1200" b="1" cap="none">
              <a:solidFill>
                <a:srgbClr val="B8FBFE"/>
              </a:solidFill>
            </a:endParaRPr>
          </a:p>
          <a:p>
            <a:pPr marL="0" indent="0">
              <a:buNone/>
            </a:pPr>
            <a:endParaRPr lang="en-us" sz="1200" b="1" cap="none">
              <a:solidFill>
                <a:srgbClr val="B8FBFE"/>
              </a:solidFill>
            </a:endParaRPr>
          </a:p>
          <a:p>
            <a:pPr marL="0" indent="0">
              <a:buNone/>
            </a:pPr>
            <a:endParaRPr lang="en-us" sz="1200" b="1" cap="none">
              <a:solidFill>
                <a:srgbClr val="B8FBFE"/>
              </a:solidFill>
            </a:endParaRPr>
          </a:p>
          <a:p>
            <a:pPr marL="0" indent="0">
              <a:buNone/>
            </a:pPr>
            <a:endParaRPr lang="en-us" sz="1200" b="1" cap="none">
              <a:solidFill>
                <a:srgbClr val="B8FBFE"/>
              </a:solidFill>
            </a:endParaRPr>
          </a:p>
          <a:p>
            <a:pPr marL="0" indent="0">
              <a:buNone/>
            </a:pPr>
            <a:endParaRPr lang="en-us" sz="1200" b="1" cap="none">
              <a:solidFill>
                <a:srgbClr val="B8FBFE"/>
              </a:solidFill>
            </a:endParaRPr>
          </a:p>
          <a:p>
            <a:pPr marL="0" indent="0">
              <a:buNone/>
            </a:pPr>
            <a:endParaRPr lang="en-us" sz="1200" b="1" cap="none">
              <a:solidFill>
                <a:srgbClr val="B8FBFE"/>
              </a:solidFill>
            </a:endParaRPr>
          </a:p>
          <a:p>
            <a:pPr marL="0" indent="0">
              <a:buNone/>
            </a:pPr>
            <a:endParaRPr lang="en-us" sz="1200" b="1" cap="none">
              <a:solidFill>
                <a:srgbClr val="B8FBFE"/>
              </a:solidFill>
            </a:endParaRPr>
          </a:p>
          <a:p>
            <a:pPr marL="0" indent="0">
              <a:buNone/>
            </a:pPr>
            <a:r>
              <a:rPr lang="en-us" sz="1200" b="1" cap="none">
                <a:solidFill>
                  <a:srgbClr val="B8FBFE"/>
                </a:solidFill>
              </a:rPr>
              <a:t>    </a:t>
            </a:r>
            <a:r>
              <a:rPr lang="en-us" sz="1400" b="1" cap="none">
                <a:solidFill>
                  <a:srgbClr val="B8FBFE"/>
                </a:solidFill>
              </a:rPr>
              <a:t>THE ALPHA DECAY : </a:t>
            </a:r>
            <a:endParaRPr lang="en-us" sz="1200" b="1" cap="none">
              <a:solidFill>
                <a:srgbClr val="B8FBFE"/>
              </a:solidFill>
            </a:endParaRPr>
          </a:p>
          <a:p>
            <a:pPr marL="0" indent="0">
              <a:buNone/>
            </a:pPr>
            <a:r>
              <a:rPr lang="en-us" sz="1200" cap="none"/>
              <a:t>All these concepts, from </a:t>
            </a:r>
            <a:r>
              <a:rPr lang="en-us" sz="1200" cap="none">
                <a:solidFill>
                  <a:srgbClr val="FB88C1"/>
                </a:solidFill>
              </a:rPr>
              <a:t>quantum tunneling *</a:t>
            </a:r>
            <a:endParaRPr lang="en-us" sz="1200" cap="none">
              <a:solidFill>
                <a:srgbClr val="FB88C1"/>
              </a:solidFill>
            </a:endParaRPr>
          </a:p>
          <a:p>
            <a:pPr marL="0" indent="0">
              <a:buNone/>
            </a:pPr>
            <a:r>
              <a:rPr lang="en-us" sz="1200" cap="none"/>
              <a:t>to </a:t>
            </a:r>
            <a:r>
              <a:rPr lang="en-us" sz="1200" cap="none">
                <a:solidFill>
                  <a:srgbClr val="FB88C1"/>
                </a:solidFill>
              </a:rPr>
              <a:t>wave-particle duality</a:t>
            </a:r>
            <a:r>
              <a:rPr lang="en-us" sz="1200" cap="none"/>
              <a:t>, converge to illuminate the </a:t>
            </a:r>
            <a:endParaRPr lang="en-us" sz="1200" cap="none"/>
          </a:p>
          <a:p>
            <a:pPr marL="0" indent="0">
              <a:buNone/>
            </a:pPr>
            <a:r>
              <a:rPr lang="en-us" sz="1200" cap="none"/>
              <a:t>mechanism behind </a:t>
            </a:r>
            <a:r>
              <a:rPr lang="en-us" sz="1200" cap="none">
                <a:solidFill>
                  <a:srgbClr val="FB88C1"/>
                </a:solidFill>
              </a:rPr>
              <a:t>alpha decay</a:t>
            </a:r>
            <a:r>
              <a:rPr lang="en-us" sz="1200" cap="none"/>
              <a:t>. By understanding how </a:t>
            </a:r>
            <a:endParaRPr lang="en-us" sz="1200" cap="none"/>
          </a:p>
          <a:p>
            <a:pPr marL="0" indent="0">
              <a:buNone/>
            </a:pPr>
            <a:r>
              <a:rPr lang="en-us" sz="1200" cap="none"/>
              <a:t>particles can tunnel through potential barriers,</a:t>
            </a:r>
            <a:endParaRPr lang="en-us" sz="1200" cap="none"/>
          </a:p>
          <a:p>
            <a:pPr marL="0" indent="0">
              <a:buNone/>
            </a:pPr>
            <a:r>
              <a:rPr lang="en-us" sz="1200" cap="none"/>
              <a:t> we can grasp how an alpha particle, composed </a:t>
            </a:r>
            <a:endParaRPr lang="en-us" sz="1200" cap="none"/>
          </a:p>
          <a:p>
            <a:pPr marL="0" indent="0">
              <a:buNone/>
            </a:pPr>
            <a:r>
              <a:rPr lang="en-us" sz="1200" cap="none"/>
              <a:t>of </a:t>
            </a:r>
            <a:r>
              <a:rPr lang="en-us" sz="1200" cap="none">
                <a:solidFill>
                  <a:srgbClr val="FB88C1"/>
                </a:solidFill>
              </a:rPr>
              <a:t>two protons and two neutrons</a:t>
            </a:r>
            <a:r>
              <a:rPr lang="en-us" sz="1200" cap="none"/>
              <a:t>, can escape the nucleus</a:t>
            </a:r>
            <a:endParaRPr lang="en-us" sz="1200" cap="none"/>
          </a:p>
          <a:p>
            <a:pPr marL="0" indent="0">
              <a:buNone/>
            </a:pPr>
            <a:r>
              <a:rPr lang="en-us" sz="1200" cap="none"/>
              <a:t>, even though it lacks the classical energy to do so</a:t>
            </a:r>
            <a:endParaRPr lang="en-us" sz="1200" cap="none"/>
          </a:p>
          <a:p>
            <a:pPr marL="0" indent="0">
              <a:buNone/>
            </a:pPr>
            <a:r>
              <a:rPr lang="en-us" sz="1200" cap="none"/>
              <a:t>. This quantum mechanical process, rooted in the</a:t>
            </a:r>
            <a:endParaRPr lang="en-us" sz="1200" cap="none"/>
          </a:p>
          <a:p>
            <a:pPr marL="0" indent="0">
              <a:buNone/>
            </a:pPr>
            <a:r>
              <a:rPr lang="en-us" sz="1200" cap="none"/>
              <a:t> wave-like nature of particles, </a:t>
            </a:r>
            <a:endParaRPr lang="en-us" sz="1200" cap="none"/>
          </a:p>
          <a:p>
            <a:pPr marL="0" indent="0">
              <a:buNone/>
            </a:pPr>
            <a:r>
              <a:rPr lang="en-us" sz="1200" cap="none"/>
              <a:t>is the </a:t>
            </a:r>
            <a:r>
              <a:rPr lang="en-us" sz="1200" cap="none">
                <a:solidFill>
                  <a:srgbClr val="FB88C1"/>
                </a:solidFill>
              </a:rPr>
              <a:t>fundamental driving force behind alpha decay. </a:t>
            </a:r>
            <a:endParaRPr lang="en-us" sz="1200" cap="none">
              <a:solidFill>
                <a:srgbClr val="FB88C1"/>
              </a:solidFill>
            </a:endParaRPr>
          </a:p>
          <a:p>
            <a:pPr marL="0" indent="0">
              <a:buNone/>
            </a:pPr>
            <a:endParaRPr lang="en-us" sz="1200" cap="none"/>
          </a:p>
          <a:p>
            <a:pPr marL="0" indent="0">
              <a:buNone/>
            </a:pPr>
            <a:endParaRPr lang="en-us" sz="1200" cap="none"/>
          </a:p>
          <a:p>
            <a:pPr marL="0" indent="0">
              <a:buNone/>
            </a:pPr>
            <a:r>
              <a:rPr lang="en-us" sz="1200" cap="none"/>
              <a:t>Certain unstable atoms persist to exist </a:t>
            </a:r>
            <a:r>
              <a:rPr lang="en-us" sz="1200" cap="none">
                <a:solidFill>
                  <a:srgbClr val="FB88C1"/>
                </a:solidFill>
              </a:rPr>
              <a:t>for long periods </a:t>
            </a:r>
            <a:endParaRPr lang="en-us" sz="1200" cap="none">
              <a:solidFill>
                <a:srgbClr val="FB88C1"/>
              </a:solidFill>
            </a:endParaRPr>
          </a:p>
          <a:p>
            <a:pPr marL="0" indent="0">
              <a:buNone/>
            </a:pPr>
            <a:r>
              <a:rPr lang="en-us" sz="1200" cap="none">
                <a:solidFill>
                  <a:srgbClr val="FB88C1"/>
                </a:solidFill>
              </a:rPr>
              <a:t>of time </a:t>
            </a:r>
            <a:r>
              <a:rPr lang="en-us" sz="1200" cap="none"/>
              <a:t>and </a:t>
            </a:r>
            <a:r>
              <a:rPr lang="en-us" sz="1200" cap="none">
                <a:solidFill>
                  <a:srgbClr val="FB88C1"/>
                </a:solidFill>
              </a:rPr>
              <a:t>don’t decay instantaneously </a:t>
            </a:r>
            <a:r>
              <a:rPr lang="en-us" sz="1200" cap="none"/>
              <a:t>, this fact means </a:t>
            </a:r>
            <a:endParaRPr lang="en-us" sz="1200" cap="none"/>
          </a:p>
          <a:p>
            <a:pPr marL="0" indent="0">
              <a:buNone/>
            </a:pPr>
            <a:r>
              <a:rPr lang="en-us" sz="1200" cap="none"/>
              <a:t>there must be some sort of barrier that is in place and doesn’t allow the alpha particle to </a:t>
            </a:r>
            <a:r>
              <a:rPr lang="en-us" sz="1200" cap="none">
                <a:solidFill>
                  <a:srgbClr val="FB88C1"/>
                </a:solidFill>
              </a:rPr>
              <a:t>escape from the nucleous , </a:t>
            </a:r>
            <a:r>
              <a:rPr lang="en-us" sz="1200" cap="none"/>
              <a:t>so for it to escape to the outside of it , it should overcome the forces of the other neucleons, so when the alpha particle moves along a small space in the neucleous with a </a:t>
            </a:r>
            <a:r>
              <a:rPr lang="en-us" sz="1200" cap="none">
                <a:solidFill>
                  <a:srgbClr val="FB88C1"/>
                </a:solidFill>
              </a:rPr>
              <a:t>kinetic energy</a:t>
            </a:r>
            <a:r>
              <a:rPr lang="en-us" sz="1200" cap="none"/>
              <a:t> less than the </a:t>
            </a:r>
            <a:r>
              <a:rPr lang="en-us" sz="1200" cap="none">
                <a:solidFill>
                  <a:srgbClr val="FB88C1"/>
                </a:solidFill>
              </a:rPr>
              <a:t>attraction energy </a:t>
            </a:r>
            <a:r>
              <a:rPr lang="en-us" cap="none"/>
              <a:t>the alpha particle is bound by a large negative potential due to the strong nuclear force Beyond the radius of the nucleus, </a:t>
            </a:r>
            <a:r>
              <a:rPr lang="en-us" cap="none">
                <a:solidFill>
                  <a:srgbClr val="FB88C1"/>
                </a:solidFill>
              </a:rPr>
              <a:t>Coulomb's potential </a:t>
            </a:r>
            <a:r>
              <a:rPr lang="en-us" cap="none"/>
              <a:t>due to the positive charge of the nucleus becomes the dominant potential. </a:t>
            </a:r>
            <a:endParaRPr lang="en-us" sz="1200" cap="none"/>
          </a:p>
          <a:p>
            <a:pPr marL="0" indent="0">
              <a:buNone/>
            </a:pPr>
            <a:endParaRPr lang="en-us" sz="1200" cap="none"/>
          </a:p>
          <a:p>
            <a:pPr marL="0" indent="0">
              <a:buNone/>
            </a:pPr>
            <a:endParaRPr lang="en-us" sz="1200" cap="none"/>
          </a:p>
          <a:p>
            <a:pPr marL="0" indent="0">
              <a:buNone/>
            </a:pPr>
            <a:endParaRPr lang="en-us" sz="1200" cap="none"/>
          </a:p>
          <a:p>
            <a:pPr marL="0" indent="0">
              <a:buNone/>
            </a:pPr>
            <a:endParaRPr lang="en-us" sz="1200" cap="none"/>
          </a:p>
          <a:p>
            <a:pPr marL="0" indent="0">
              <a:buNone/>
            </a:pPr>
            <a:endParaRPr lang="en-us" sz="1200" cap="none"/>
          </a:p>
          <a:p>
            <a:pPr marL="0" indent="0">
              <a:buNone/>
            </a:pPr>
            <a:endParaRPr lang="en-us" sz="1200" cap="none"/>
          </a:p>
          <a:p>
            <a:pPr marL="0" indent="0">
              <a:buNone/>
            </a:pPr>
            <a:endParaRPr lang="en-us" sz="1200" cap="none"/>
          </a:p>
          <a:p>
            <a:pPr marL="0" indent="0">
              <a:buNone/>
            </a:pPr>
            <a:endParaRPr lang="en-us" sz="1200" cap="none"/>
          </a:p>
          <a:p>
            <a:pPr marL="0" indent="0">
              <a:buNone/>
            </a:pPr>
            <a:endParaRPr lang="en-us" sz="1200" cap="none"/>
          </a:p>
        </p:txBody>
      </p:sp>
      <p:cxnSp>
        <p:nvCxnSpPr>
          <p:cNvPr id="6"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CAAAOL5//+5KQAAOAMAABAAAAAmAAAACAAAAP//////////"/>
              </a:ext>
            </a:extLst>
          </p:cNvCxnSpPr>
          <p:nvPr/>
        </p:nvCxnSpPr>
        <p:spPr>
          <a:xfrm flipV="1">
            <a:off x="5265420" y="-994410"/>
            <a:ext cx="1517015" cy="1517650"/>
          </a:xfrm>
          <a:prstGeom prst="straightConnector1">
            <a:avLst/>
          </a:prstGeom>
          <a:noFill/>
          <a:ln w="9525" cap="flat" cmpd="sng" algn="ctr">
            <a:solidFill>
              <a:schemeClr val="bg1"/>
            </a:solidFill>
            <a:prstDash val="solid"/>
            <a:headEnd type="none"/>
            <a:tailEnd type="none"/>
          </a:ln>
          <a:effectLst/>
        </p:spPr>
      </p:cxnSp>
      <p:cxnSp>
        <p:nvCxnSpPr>
          <p:cNvPr id="7"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nv7//7n8//8NCAAAKAYAABAAAAAmAAAACAAAAP//////////"/>
              </a:ext>
            </a:extLst>
          </p:cNvCxnSpPr>
          <p:nvPr/>
        </p:nvCxnSpPr>
        <p:spPr>
          <a:xfrm rot="10800000" flipH="1">
            <a:off x="-224790" y="-532765"/>
            <a:ext cx="1533525" cy="1533525"/>
          </a:xfrm>
          <a:prstGeom prst="straightConnector1">
            <a:avLst/>
          </a:prstGeom>
          <a:noFill/>
          <a:ln w="9525" cap="flat" cmpd="sng" algn="ctr">
            <a:solidFill>
              <a:schemeClr val="bg1"/>
            </a:solidFill>
            <a:prstDash val="solid"/>
            <a:headEnd type="none"/>
            <a:tailEnd type="none"/>
          </a:ln>
          <a:effectLst/>
        </p:spPr>
      </p:cxnSp>
      <p:pic>
        <p:nvPicPr>
          <p:cNvPr id="8" name="Image 10"/>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AAAAAAAAA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IoEAACkAwAA2gUAAPMEAAAQAAAAJgAAAAgAAAD//////////w=="/>
              </a:ext>
            </a:extLst>
          </p:cNvPicPr>
          <p:nvPr/>
        </p:nvPicPr>
        <p:blipFill>
          <a:blip r:embed="rId4"/>
          <a:stretch>
            <a:fillRect/>
          </a:stretch>
        </p:blipFill>
        <p:spPr>
          <a:xfrm>
            <a:off x="737870" y="591820"/>
            <a:ext cx="213360" cy="212725"/>
          </a:xfrm>
          <a:prstGeom prst="rect">
            <a:avLst/>
          </a:prstGeom>
          <a:noFill/>
          <a:ln>
            <a:noFill/>
          </a:ln>
          <a:effectLst/>
        </p:spPr>
      </p:pic>
      <p:pic>
        <p:nvPicPr>
          <p:cNvPr id="9" name="Image 14"/>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QAAAAAAAAAAAAAAAAAAAAEAAAAzMzMAIwAAAJwAAACcAAAAZAAAAGQAAAAAAAAAy8vLACMAAACcAAAAnAAAAGQAAABkAAAAAAAAAAcAAAA4AAAAAAAAAAAAAAAAAAAA////AAAAAAAAAAAAAAAAAAAAAAAAAAAAAAAAAAAAAABkAAAAZAAAAAAAAAAjAAAABAAAAGQAAAAXAAAAFAAAAAAAAAAAAAAA/38AAP9/AAAAAAAACQAAAAQAAAAAAAAAHgAAAGgAAAAAAAAAAAAAAAAAAAAAAAAAAAAAABAnAAAQJwAAAAAAAAAAAAAAAAAAAAAAAAAAAAAAAAAAAAAAAAAAAADMAQAAAAAAAMDA/wAAAAAAAAAAAAA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DMzMwDLy8sAwMD/AH9/fwAAAAAAAAAAAAAAAAD///8AAAAAACEAAAAYAAAAFAAAAJsfAAAUCwAAyy8AAPMUAAAQAAAAJgAAAAgAAAD//////////w=="/>
              </a:ext>
            </a:extLst>
          </p:cNvPicPr>
          <p:nvPr/>
        </p:nvPicPr>
        <p:blipFill>
          <a:blip r:embed="rId5"/>
          <a:stretch>
            <a:fillRect/>
          </a:stretch>
        </p:blipFill>
        <p:spPr>
          <a:xfrm>
            <a:off x="5137785" y="1800860"/>
            <a:ext cx="2631440" cy="1604645"/>
          </a:xfrm>
          <a:prstGeom prst="rect">
            <a:avLst/>
          </a:prstGeom>
          <a:noFill/>
          <a:ln>
            <a:noFill/>
          </a:ln>
          <a:effectLst>
            <a:outerShdw blurRad="292100" dist="140092" dir="2700000" algn="tl">
              <a:srgbClr val="333333">
                <a:alpha val="65000"/>
              </a:srgbClr>
            </a:outerShdw>
          </a:effectLst>
        </p:spPr>
      </p:pic>
      <p:pic>
        <p:nvPicPr>
          <p:cNvPr id="10" name="Image 15"/>
          <p:cNvPicPr>
            <a:picLocks noChangeAspect="1"/>
            <a:extLst>
              <a:ext uri="smNativeData">
                <pr:smNativeData xmlns:pr="smNativeData" xmlns="smNativeData" val="SMDATA_17_DnsnZxMAAAAlAAAAEQAAAC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QAAAAAAAAAAAAAAAAAAAAEAAAAzMzMAIwAAAJwAAACcAAAAZAAAAGQAAAAAAAAAy8vLACMAAACcAAAAnAAAAGQAAABkAAAAAAAAAAcAAAA4AAAAAAAAAAAAAAAAAAAA////AAAAAAAAAAAAAAAAAAAAAAAAAAAAAAAAAAAAAABkAAAAZAAAAAAAAAAjAAAABAAAAGQAAAAXAAAAFAAAAAAAAAAAAAAA/38AAP9/AAAAAAAACQAAAAQAAAAAAAAAHgAAAGgAAAAAAAAAAAAAAAAAAAAAAAAAAAAAABAnAAAQJwAAAAAAAAAAAAAAAAAAAAAAAAAAAAAAAAAAAAAAAAAAAADMAQAAAAAAAMDA/wAAAAAAAAAAAAA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DMzMwDLy8sAwMD/AH9/fwAAAAAAAAAAAAAAAAD///8AAAAAACEAAAAYAAAAFAAAAKQpAAA7BAAAuDIAAGcKAAAQAAAAJgAAAAgAAAD//////////w=="/>
              </a:ext>
            </a:extLst>
          </p:cNvPicPr>
          <p:nvPr/>
        </p:nvPicPr>
        <p:blipFill>
          <a:blip r:embed="rId6"/>
          <a:stretch>
            <a:fillRect/>
          </a:stretch>
        </p:blipFill>
        <p:spPr>
          <a:xfrm>
            <a:off x="6769100" y="687705"/>
            <a:ext cx="1475740" cy="1003300"/>
          </a:xfrm>
          <a:prstGeom prst="rect">
            <a:avLst/>
          </a:prstGeom>
          <a:noFill/>
          <a:ln>
            <a:noFill/>
          </a:ln>
          <a:effectLst>
            <a:outerShdw blurRad="292100" dist="140092" dir="2700000" algn="tl">
              <a:srgbClr val="333333">
                <a:alpha val="65000"/>
              </a:srgbClr>
            </a:outerShdw>
          </a:effectLst>
        </p:spPr>
      </p:pic>
      <p:cxnSp>
        <p:nvCxnSpPr>
          <p:cNvPr id="11" name="Connecteur en angle 26"/>
          <p:cNvCxnSpPr>
            <a:extLst>
              <a:ext uri="smNativeData">
                <pr:smNativeData xmlns:pr="smNativeData" xmlns="smNativeData" val="SMDATA_15_DnsnZxMAAAAlAAAADgAAAA0AAAAAkAAAAEgAAACQAAAASAAAAAAAAAAAAAAAAgAAAAEAAABQAAAAAAAAAAAAAAA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P///wgPAAAAAQAAABQAAAAUAAAAFAAAAAEAAAACAAAAZAAAAGQAAAAC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P///wEAAAAAAAAAAAAAAAAAAAAAAAAAAAAAAAAAAAAAAAAAAP///wF/f38A+DeXA8zMzADAwP8Af39/AAAAAAAAAAAAAAAAAAAAAAAAAAAAIQAAABgAAAAUAAAANR0AAFEHAACKKAAAlgkAABAAAAAmAAAACAAAAP//////////"/>
              </a:ext>
            </a:extLst>
          </p:cNvCxnSpPr>
          <p:nvPr/>
        </p:nvCxnSpPr>
        <p:spPr>
          <a:xfrm rot="10800000" flipV="1">
            <a:off x="4747895" y="1189355"/>
            <a:ext cx="1842135" cy="368935"/>
          </a:xfrm>
          <a:prstGeom prst="bentConnector3">
            <a:avLst>
              <a:gd name="adj1" fmla="val 50000"/>
            </a:avLst>
          </a:prstGeom>
          <a:noFill/>
          <a:ln w="9525" cap="flat" cmpd="sng" algn="ctr">
            <a:solidFill>
              <a:schemeClr val="bg1"/>
            </a:solidFill>
            <a:prstDash val="solid"/>
            <a:headEnd type="triangle" w="med" len="med"/>
            <a:tailEnd type="triangle" w="med" len="med"/>
          </a:ln>
          <a:effectLst/>
        </p:spPr>
      </p:cxnSp>
      <p:sp>
        <p:nvSpPr>
          <p:cNvPr id="12" name="Flèche à angle droit 36"/>
          <p:cNvSpPr>
            <a:extLst>
              <a:ext uri="smNativeData">
                <pr:smNativeData xmlns:pr="smNativeData" xmlns="smNativeData" val="SMDATA_15_DnsnZxMAAAAlAAAA7gAAAA0AAAAAkAAAAEgAAACQAAAASAAAAAAAAAABAAAAAAAAAAEAAABQAAAAyxDHuriNyj8AAAAAAADQ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CMVRA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P///wEAAAAAAAAAAAAAAAAAAAAAAAAAAAAAAAAAAAAAAAAAACMVRAB/f38A+DeXA8zMzADAwP8Af39/AAAAAAAAAAAAAAAAAAAAAAAAAAAAIQAAABgAAAAUAAAAjzAAADsMAABbMgAAERIAABAAAAAmAAAACAAAAP//////////"/>
              </a:ext>
            </a:extLst>
          </p:cNvSpPr>
          <p:nvPr/>
        </p:nvSpPr>
        <p:spPr>
          <a:xfrm>
            <a:off x="7893685" y="1988185"/>
            <a:ext cx="292100" cy="948690"/>
          </a:xfrm>
          <a:prstGeom prst="bentUpArrow">
            <a:avLst>
              <a:gd name="adj1" fmla="val 20745"/>
              <a:gd name="adj2" fmla="val 25000"/>
              <a:gd name="adj3" fmla="val 50000"/>
            </a:avLst>
          </a:prstGeom>
          <a:solidFill>
            <a:srgbClr val="FFFFFF"/>
          </a:solidFill>
          <a:ln w="25400" cap="flat" cmpd="sng" algn="ctr">
            <a:solidFill>
              <a:srgbClr val="231544"/>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3" name="Rectangle 37"/>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D/t+fM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JgQAAIEDAAAaNAAAhxwAABAAAAAmAAAACAAAAP//////////"/>
              </a:ext>
            </a:extLst>
          </p:cNvSpPr>
          <p:nvPr/>
        </p:nvSpPr>
        <p:spPr>
          <a:xfrm>
            <a:off x="674370" y="569595"/>
            <a:ext cx="7795260" cy="4067810"/>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Tree>
  </p:cSld>
  <p:clrMapOvr>
    <a:masterClrMapping/>
  </p:clrMapOvr>
  <p:transition spd="med" p14:dur="1500">
    <p:fade/>
    <p:extLst>
      <p:ext uri="smNativeData">
        <pr:smNativeData xmlns:pr="smNativeData" xmlns="smNativeData" val="DnsnZwAAAADcBQAAAAAAAAYAAAAAAAAAAAAAAAAAAAAAAAAAAQAAAAAAAAAAAAAAAAAAAAAAAAAAAAAA" duo="DnsnZwAAAAAAAAAAAAAAAAAAAAA="/>
      </p:ext>
    </p:extLst>
  </p:transition>
  <p:timing>
    <p:tnLst>
      <p:par>
        <p:cTn id="1" dur="indefinite" restart="never" nodeType="tmRoot"/>
      </p:par>
    </p:tnLst>
  </p:timing>
</p:sld>
</file>

<file path=ppt/slides/slide5.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J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NodAAAAAAAAnzkAAEkOAAAQAAAAJgAAAAgAAAD//////////w=="/>
              </a:ext>
            </a:extLst>
          </p:cNvPicPr>
          <p:nvPr/>
        </p:nvPicPr>
        <p:blipFill>
          <a:blip r:embed="rId3"/>
          <a:srcRect l="0" t="0" r="6540" b="20590"/>
          <a:stretch>
            <a:fillRect/>
          </a:stretch>
        </p:blipFill>
        <p:spPr>
          <a:xfrm rot="10800000" flipH="1">
            <a:off x="4852670"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FBQwF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Jv///99DAAAhQ4AAKQfAAAQAAAAJgAAAAgAAAD//////////w=="/>
              </a:ext>
            </a:extLst>
          </p:cNvPicPr>
          <p:nvPr/>
        </p:nvPicPr>
        <p:blipFill>
          <a:blip r:embed="rId3"/>
          <a:srcRect l="0" t="0" r="35540" b="17110"/>
          <a:stretch>
            <a:fillRect/>
          </a:stretch>
        </p:blipFill>
        <p:spPr>
          <a:xfrm rot="5400000">
            <a:off x="-408305" y="2374265"/>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EI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DkDAADkNAAAkh0AABAAAAAmAAAACAAAAP//////////"/>
              </a:ext>
            </a:extLst>
          </p:cNvSpPr>
          <p:nvPr/>
        </p:nvSpPr>
        <p:spPr>
          <a:xfrm>
            <a:off x="546100" y="523875"/>
            <a:ext cx="8051800" cy="4283075"/>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02;p3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bgQAABEEAADSMwAAJR0AABAAAAAmAAAACAAAAD0wAAAAAAAA"/>
              </a:ext>
            </a:extLst>
          </p:cNvSpPr>
          <p:nvPr>
            <p:ph type="body" idx="1"/>
          </p:nvPr>
        </p:nvSpPr>
        <p:spPr>
          <a:xfrm>
            <a:off x="720090" y="661035"/>
            <a:ext cx="7703820" cy="4076700"/>
          </a:xfrm>
        </p:spPr>
        <p:txBody>
          <a:bodyPr vert="horz" wrap="square" lIns="91440" tIns="91440" rIns="91440" bIns="91440" numCol="1" spcCol="215900" anchor="ctr">
            <a:prstTxWarp prst="textNoShape">
              <a:avLst/>
            </a:prstTxWarp>
          </a:bodyPr>
          <a:lstStyle/>
          <a:p>
            <a:pPr marL="0" indent="0">
              <a:buNone/>
            </a:pPr>
            <a:r>
              <a:rPr lang="en-us" cap="none"/>
              <a:t>This results in a great potential barrier that blocks particles from escaping the nucleus, and deflects outside particles from entering the nucleus This point where particles are blocked inwards, and the other point where particles are deflected outwards, are known as </a:t>
            </a:r>
            <a:r>
              <a:rPr lang="en-us" cap="none">
                <a:solidFill>
                  <a:srgbClr val="FB88C1"/>
                </a:solidFill>
              </a:rPr>
              <a:t>the classical turning points</a:t>
            </a:r>
            <a:r>
              <a:rPr lang="en-us" cap="none"/>
              <a:t>. According to classical theory, these turning points strictly prohibit any particle from exitting or entering the nucleus. However, quantum mechanics tells us that there is indeed a </a:t>
            </a:r>
            <a:r>
              <a:rPr lang="en-us" cap="none">
                <a:solidFill>
                  <a:srgbClr val="FB88C1"/>
                </a:solidFill>
              </a:rPr>
              <a:t>non-zero probability </a:t>
            </a:r>
            <a:r>
              <a:rPr lang="en-us" cap="none"/>
              <a:t>that a particle is able to escape the nucleus By formulating and approximating the wave function of an alpha particle inside an </a:t>
            </a:r>
            <a:r>
              <a:rPr lang="en-us" cap="none">
                <a:solidFill>
                  <a:srgbClr val="FB88C1"/>
                </a:solidFill>
              </a:rPr>
              <a:t>alpha-decaying nucleus</a:t>
            </a:r>
            <a:r>
              <a:rPr lang="en-us" cap="none"/>
              <a:t>, we're able to study quantitatively the behavior of the </a:t>
            </a:r>
            <a:r>
              <a:rPr lang="en-us" cap="none">
                <a:solidFill>
                  <a:srgbClr val="FB88C1"/>
                </a:solidFill>
              </a:rPr>
              <a:t>decay process</a:t>
            </a:r>
            <a:r>
              <a:rPr lang="en-us" cap="none"/>
              <a:t>. We can determine the decay constant of the nucleus in terms of the energy released by the decay process, and thus solve for this energy numerically by matching the decay constant with </a:t>
            </a:r>
            <a:r>
              <a:rPr lang="en-us" b="1" cap="none">
                <a:solidFill>
                  <a:srgbClr val="FB88C1"/>
                </a:solidFill>
              </a:rPr>
              <a:t>experimental values</a:t>
            </a:r>
            <a:endParaRPr lang="en-us" sz="1200" b="1" cap="none">
              <a:solidFill>
                <a:srgbClr val="FB88C1"/>
              </a:solidFill>
            </a:endParaRPr>
          </a:p>
          <a:p>
            <a:pPr marL="0" indent="0">
              <a:buNone/>
            </a:pPr>
            <a:endParaRPr lang="en-us" sz="1200" cap="none"/>
          </a:p>
          <a:p>
            <a:pPr marL="0" indent="0">
              <a:buNone/>
            </a:pPr>
            <a:endParaRPr lang="en-us" sz="1200" cap="none"/>
          </a:p>
        </p:txBody>
      </p:sp>
      <p:cxnSp>
        <p:nvCxnSpPr>
          <p:cNvPr id="6"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KY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CAAAOL5//+5KQAAOAMAABAAAAAmAAAACAAAAP//////////"/>
              </a:ext>
            </a:extLst>
          </p:cNvCxnSpPr>
          <p:nvPr/>
        </p:nvCxnSpPr>
        <p:spPr>
          <a:xfrm flipV="1">
            <a:off x="5265420" y="-994410"/>
            <a:ext cx="1517015" cy="1517650"/>
          </a:xfrm>
          <a:prstGeom prst="straightConnector1">
            <a:avLst/>
          </a:prstGeom>
          <a:noFill/>
          <a:ln w="9525" cap="flat" cmpd="sng" algn="ctr">
            <a:solidFill>
              <a:schemeClr val="bg1"/>
            </a:solidFill>
            <a:prstDash val="solid"/>
            <a:headEnd type="none"/>
            <a:tailEnd type="none"/>
          </a:ln>
          <a:effectLst/>
        </p:spPr>
      </p:cxnSp>
      <p:cxnSp>
        <p:nvCxnSpPr>
          <p:cNvPr id="7"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LY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m////+3+//8KCQAAXQgAABAAAAAmAAAACAAAAP//////////"/>
              </a:ext>
            </a:extLst>
          </p:cNvCxnSpPr>
          <p:nvPr/>
        </p:nvCxnSpPr>
        <p:spPr>
          <a:xfrm rot="10800000" flipH="1">
            <a:off x="-64135" y="-174625"/>
            <a:ext cx="1533525" cy="1534160"/>
          </a:xfrm>
          <a:prstGeom prst="straightConnector1">
            <a:avLst/>
          </a:prstGeom>
          <a:noFill/>
          <a:ln w="9525" cap="flat" cmpd="sng" algn="ctr">
            <a:solidFill>
              <a:schemeClr val="bg1"/>
            </a:solidFill>
            <a:prstDash val="solid"/>
            <a:headEnd type="none"/>
            <a:tailEnd type="none"/>
          </a:ln>
          <a:effectLst/>
        </p:spPr>
      </p:cxnSp>
      <p:sp>
        <p:nvSpPr>
          <p:cNvPr id="8" name="Rectangle 1"/>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Nv9/w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Nv9/wB/f38A+DeXA8zMzADAwP8Af39/AAAAAAAAAAAAAAAAAAAAAAAAAAAAIQAAABgAAAAUAAAAegQAACQKAAB4MwAAoBQAABAAAAAmAAAACAAAAP//////////"/>
              </a:ext>
            </a:extLst>
          </p:cNvSpPr>
          <p:nvPr/>
        </p:nvSpPr>
        <p:spPr>
          <a:xfrm>
            <a:off x="727710" y="1648460"/>
            <a:ext cx="7639050" cy="1704340"/>
          </a:xfrm>
          <a:prstGeom prst="rect">
            <a:avLst/>
          </a:prstGeom>
          <a:noFill/>
          <a:ln w="25400" cap="flat" cmpd="sng" algn="ctr">
            <a:solidFill>
              <a:srgbClr val="DBFDFF"/>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Tree>
  </p:cSld>
  <p:clrMapOvr>
    <a:masterClrMapping/>
  </p:clrMapOvr>
  <p:transition spd="med" p14:dur="1500">
    <p:fade/>
    <p:extLst>
      <p:ext uri="smNativeData">
        <pr:smNativeData xmlns:pr="smNativeData" xmlns="smNativeData" val="DnsnZwAAAADcBQAAAAAAAAYAAAAAAAAAAAAAAAAAAAAAAAAAAQAAAAAAAAAAAAAAAAAAAAAAAAAAAAAA" duo="DnsnZwAAAAAAAAAAAAAAAAAAAAA="/>
      </p:ext>
    </p:extLst>
  </p:transition>
  <p:timing>
    <p:tnLst>
      <p:par>
        <p:cTn id="1" dur="indefinite" restart="never" nodeType="tmRoot"/>
      </p:par>
    </p:tnLst>
  </p:timing>
</p:sld>
</file>

<file path=ppt/slides/slide6.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AAA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371;p41"/>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fAcAALEFAADEMAAAJxUAABAAAAAmAAAACAAAAP//////////"/>
              </a:ext>
            </a:extLst>
          </p:cNvSpPr>
          <p:nvPr/>
        </p:nvSpPr>
        <p:spPr>
          <a:xfrm>
            <a:off x="1216660" y="925195"/>
            <a:ext cx="6710680" cy="2513330"/>
          </a:xfrm>
          <a:prstGeom prst="roundRect">
            <a:avLst>
              <a:gd name="adj" fmla="val 8278"/>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72;p41"/>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fAcAADMWAADEMAAA8xkAABAAAAAmAAAACAAAAP//////////"/>
              </a:ext>
            </a:extLst>
          </p:cNvSpPr>
          <p:nvPr/>
        </p:nvSpPr>
        <p:spPr>
          <a:xfrm>
            <a:off x="1216660" y="3608705"/>
            <a:ext cx="6710680" cy="609600"/>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73;p41"/>
          <p:cNvSpPr>
            <a:extLst>
              <a:ext uri="smNativeData">
                <pr:smNativeData xmlns:pr="smNativeData" xmlns="smNativeData" val="SMDATA_15_DnsnZxMAAAAlAAAAZQAAAA0AAAAAkAAAAJAAAACQAAAAkAAAAAAAAAABAAAAAAAAAAEAAABQAAAAG0zD8BExxT8AAAAAAADwvwAAAAAAAOA/AAAAAAAA4D8AAAAAAADgPwAAAAAAAOA/AAAAAAAA4D8AAAAAAADgPwAAAAAAAOA/AAAAAAAA4D8CAAAAjAAAAAEAAAAAAAAAPihyDf///wgAAAAAAAAAAAAAAAAAAAAAAAAAAAAAAAAAAAAAeAAAAAEAAABAAAAAAAAAAAAAAAB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PihyBv///wEAAAAAAAAAAAAAAAAAAAAAAAAAAAAAAAAAAAAAAAAAAB4PPwJ/f38A+DeXA8zMzADAwP8Af39/AAAAAAAAAAAAAAAAAAAAAAAAAAAAIQAAABgAAAAUAAAA4wgAANQJAAAUEAAABBEAABAAAAAmAAAACAAAAP//////////"/>
              </a:ext>
            </a:extLst>
          </p:cNvSpPr>
          <p:nvPr/>
        </p:nvSpPr>
        <p:spPr>
          <a:xfrm>
            <a:off x="1444625" y="1597660"/>
            <a:ext cx="1169035" cy="1168400"/>
          </a:xfrm>
          <a:prstGeom prst="roundRect">
            <a:avLst>
              <a:gd name="adj" fmla="val 8278"/>
            </a:avLst>
          </a:prstGeom>
          <a:solidFill>
            <a:schemeClr val="accent2"/>
          </a:solidFill>
          <a:ln>
            <a:noFill/>
          </a:ln>
          <a:effectLst/>
        </p:spPr>
        <p:txBody>
          <a:bodyPr vert="horz" wrap="square" lIns="91440" tIns="91440" rIns="91440" bIns="91440" numCol="1" spcCol="215900" anchor="ctr"/>
          <a:lstStyle/>
          <a:p>
            <a:pPr marL="0" indent="0" algn="l">
              <a:spcBef>
                <a:spcPts val="0"/>
              </a:spcBef>
              <a:spcAft>
                <a:spcPts val="0"/>
              </a:spcAft>
              <a:buNone/>
            </a:pPr>
          </a:p>
        </p:txBody>
      </p:sp>
      <p:sp>
        <p:nvSpPr>
          <p:cNvPr id="7" name="Google Shape;374;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EATf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3BAAAIgIAACuLwAAURIAABAAAAAmAAAACAAAAD0wAAAAAAAA"/>
              </a:ext>
            </a:extLst>
          </p:cNvSpPr>
          <p:nvPr>
            <p:ph type="title"/>
          </p:nvPr>
        </p:nvSpPr>
        <p:spPr>
          <a:xfrm>
            <a:off x="2740660" y="1386840"/>
            <a:ext cx="5010150" cy="1590675"/>
          </a:xfrm>
        </p:spPr>
        <p:txBody>
          <a:bodyPr vert="horz" wrap="square" lIns="91440" tIns="91440" rIns="91440" bIns="91440" numCol="1" spcCol="215900" anchor="ctr">
            <a:prstTxWarp prst="textNoShape">
              <a:avLst/>
            </a:prstTxWarp>
          </a:bodyPr>
          <a:lstStyle/>
          <a:p>
            <a:pPr marL="0" indent="0" algn="l">
              <a:spcBef>
                <a:spcPts val="0"/>
              </a:spcBef>
              <a:spcAft>
                <a:spcPts val="0"/>
              </a:spcAft>
              <a:buNone/>
            </a:pPr>
            <a:r>
              <a:rPr lang="en-us" sz="4000" cap="none">
                <a:solidFill>
                  <a:srgbClr val="FED8EB"/>
                </a:solidFill>
              </a:rPr>
              <a:t>THEORETICAL REVIEW</a:t>
            </a:r>
            <a:endParaRPr sz="4000" cap="none">
              <a:solidFill>
                <a:srgbClr val="FED8EB"/>
              </a:solidFill>
            </a:endParaRPr>
          </a:p>
        </p:txBody>
      </p:sp>
      <p:sp>
        <p:nvSpPr>
          <p:cNvPr id="8" name="Google Shape;375;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qwkAAJwKAABLDwAAPBAAABAAAAAmAAAACAAAAD0wAAAAAAAA"/>
              </a:ext>
            </a:extLst>
          </p:cNvSpPr>
          <p:nvPr>
            <p:ph type="title"/>
          </p:nvPr>
        </p:nvSpPr>
        <p:spPr>
          <a:xfrm>
            <a:off x="1571625" y="1724660"/>
            <a:ext cx="914400" cy="914400"/>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cap="none"/>
              <a:t>01</a:t>
            </a:r>
          </a:p>
        </p:txBody>
      </p:sp>
      <p:sp>
        <p:nvSpPr>
          <p:cNvPr id="9" name="Google Shape;376;p41"/>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wcAALwWAACuLwAAaRkAABAAAAAmAAAACAAAAD0wAAAAAAAA"/>
              </a:ext>
            </a:extLst>
          </p:cNvSpPr>
          <p:nvPr>
            <p:ph type="subTitle" idx="1"/>
          </p:nvPr>
        </p:nvSpPr>
        <p:spPr>
          <a:xfrm>
            <a:off x="1299845" y="3695700"/>
            <a:ext cx="6450965" cy="434975"/>
          </a:xfrm>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b="1" cap="none">
                <a:latin typeface="Arial Rounded MT Bold" pitchFamily="0" charset="0"/>
                <a:ea typeface="Arial" pitchFamily="2" charset="0"/>
                <a:cs typeface="Arial" pitchFamily="2" charset="0"/>
              </a:rPr>
              <a:t>SECANT METHOD : </a:t>
            </a:r>
            <a:r>
              <a:rPr lang="en-us" b="1" cap="none">
                <a:solidFill>
                  <a:srgbClr val="FED8EB"/>
                </a:solidFill>
                <a:latin typeface="Arial Rounded MT Bold" pitchFamily="0" charset="0"/>
                <a:ea typeface="Arial" pitchFamily="2" charset="0"/>
                <a:cs typeface="Arial" pitchFamily="2" charset="0"/>
              </a:rPr>
              <a:t>definition , relation to alpha decay</a:t>
            </a:r>
            <a:endParaRPr b="1" cap="none">
              <a:solidFill>
                <a:srgbClr val="FED8EB"/>
              </a:solidFill>
              <a:latin typeface="Arial Rounded MT Bold" pitchFamily="0" charset="0"/>
              <a:ea typeface="Arial" pitchFamily="2" charset="0"/>
              <a:cs typeface="Arial" pitchFamily="2" charset="0"/>
            </a:endParaRPr>
          </a:p>
        </p:txBody>
      </p:sp>
      <p:cxnSp>
        <p:nvCxnSpPr>
          <p:cNvPr id="10"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EB4AAOL5//+5KQAAsQUAABAAAAAmAAAACAAAAP//////////"/>
              </a:ext>
            </a:extLst>
          </p:cNvCxnSpPr>
          <p:nvPr/>
        </p:nvCxnSpPr>
        <p:spPr>
          <a:xfrm flipV="1">
            <a:off x="4886960" y="-994410"/>
            <a:ext cx="1895475" cy="1919605"/>
          </a:xfrm>
          <a:prstGeom prst="straightConnector1">
            <a:avLst/>
          </a:prstGeom>
          <a:noFill/>
          <a:ln w="9525" cap="flat" cmpd="sng" algn="ctr">
            <a:solidFill>
              <a:schemeClr val="bg1"/>
            </a:solidFill>
            <a:prstDash val="solid"/>
            <a:headEnd type="none"/>
            <a:tailEnd type="none"/>
          </a:ln>
          <a:effectLst/>
        </p:spPr>
      </p:cxnSp>
      <p:cxnSp>
        <p:nvCxnSpPr>
          <p:cNvPr id="11"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5n7//8yCwAAZAcAABAAAAAmAAAACAAAAP//////////"/>
              </a:ext>
            </a:extLst>
          </p:cNvCxnSpPr>
          <p:nvPr/>
        </p:nvCxnSpPr>
        <p:spPr>
          <a:xfrm flipV="1">
            <a:off x="-97155" y="-715645"/>
            <a:ext cx="1917065" cy="1917065"/>
          </a:xfrm>
          <a:prstGeom prst="straightConnector1">
            <a:avLst/>
          </a:prstGeom>
          <a:noFill/>
          <a:ln w="9525" cap="flat" cmpd="sng" algn="ctr">
            <a:solidFill>
              <a:schemeClr val="bg1"/>
            </a:solidFill>
            <a:prstDash val="solid"/>
            <a:headEnd type="none"/>
            <a:tailEnd type="none"/>
          </a:ln>
          <a:effectLst/>
        </p:spPr>
      </p:cxnSp>
      <p:sp>
        <p:nvSpPr>
          <p:cNvPr id="12" name="Ruban vers le haut 1"/>
          <p:cNvSpPr>
            <a:extLst>
              <a:ext uri="smNativeData">
                <pr:smNativeData xmlns:pr="smNativeData" xmlns="smNativeData" val="SMDATA_15_DnsnZxMAAAAlAAAAmAEAAA0AAAAAkAAAAEgAAACQAAAASAAAAAAAAAABAAAAAAAAAAEAAABQAAAAAAAAAAAA4D/rKbYVwf/fPwAAAAAAAOA/AAAAAAAA4D8AAAAAAADgPwAAAAAAAOA/AAAAAAAA4D8AAAAAAADgPwAAAAAAAOA/AAAAAAAA4D8CAAAAjAAAAAEAAAAAAAAALxxcDP///wgAAAAAAAAAAAAAAAAAAAAAAAAAAAAAAAAAAAAAZAAAAAEAAABAAAAAAAAAAAAAAAAAAAAAAAAAAAAAAAAAAAAAAAAAAAAAAAAAAAAAAAAAAAAAAAAAAAAAAAAAAAAAAAAAAAAAAAAAAAAAAAAAAAAAAAAAAAAAAAAAAAAAFAAAADwAAAABAAAAAAAAALqk7g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Lqk7gB/f38A+DeXA8zMzADAwP8Af39/AAAAAAAAAAAAAAAAAAAAAAAAAAAAIQAAABgAAAAUAAAAGwgAAB8JAABMCwAABgsAABAAAAAmAAAACAAAAP//////////"/>
              </a:ext>
            </a:extLst>
          </p:cNvSpPr>
          <p:nvPr/>
        </p:nvSpPr>
        <p:spPr>
          <a:xfrm>
            <a:off x="1317625" y="1482725"/>
            <a:ext cx="518795" cy="309245"/>
          </a:xfrm>
          <a:prstGeom prst="ribbon2">
            <a:avLst>
              <a:gd name="adj1" fmla="val 16667"/>
              <a:gd name="adj2" fmla="val 50000"/>
            </a:avLst>
          </a:prstGeom>
          <a:solidFill>
            <a:schemeClr val="accent1"/>
          </a:solidFill>
          <a:ln w="25400" cap="flat" cmpd="sng" algn="ctr">
            <a:solidFill>
              <a:srgbClr val="BAA4EE"/>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Tree>
  </p:cSld>
  <p:clrMapOvr>
    <a:masterClrMapping/>
  </p:clrMapOvr>
  <p:transition spd="med" p14:dur="1500">
    <p:fade/>
    <p:extLst>
      <p:ext uri="smNativeData">
        <pr:smNativeData xmlns:pr="smNativeData" xmlns="smNativeData" val="DnsnZwAAAADcBQAAAAAAAAYAAAAAAAAAAAAAAAAAAAAAAAAAAQAAAAAAAAAAAAAAAAAAAAAAAAAAAAAA" duo="DnsnZwAAAAAAAAAAAAAAAAAAAAA="/>
      </p:ext>
    </p:extLst>
  </p:transition>
  <p:timing>
    <p:tnLst>
      <p:par>
        <p:cTn id="1" dur="indefinite" restart="never" nodeType="tmRoot"/>
      </p:par>
    </p:tnLst>
  </p:timing>
</p:sld>
</file>

<file path=ppt/slides/slide7.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AAAAE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sdAAAAAAAA0DgAAEkOAAAQAAAAJgAAAAgAAAD//////////w=="/>
              </a:ext>
            </a:extLst>
          </p:cNvPicPr>
          <p:nvPr/>
        </p:nvPicPr>
        <p:blipFill>
          <a:blip r:embed="rId3"/>
          <a:srcRect l="0" t="0" r="6540" b="20590"/>
          <a:stretch>
            <a:fillRect/>
          </a:stretch>
        </p:blipFill>
        <p:spPr>
          <a:xfrm rot="10800000" flipH="1">
            <a:off x="4721225" y="0"/>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ADAwMD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AAAAAB9DAAA6g4AAKQfAAAQAAAAJgAAAAgAAAD//////////w=="/>
              </a:ext>
            </a:extLst>
          </p:cNvPicPr>
          <p:nvPr/>
        </p:nvPicPr>
        <p:blipFill>
          <a:blip r:embed="rId3"/>
          <a:srcRect l="0" t="0" r="35540" b="17110"/>
          <a:stretch>
            <a:fillRect/>
          </a:stretch>
        </p:blipFill>
        <p:spPr>
          <a:xfrm rot="5400000">
            <a:off x="-344170" y="2374265"/>
            <a:ext cx="3113405" cy="2424430"/>
          </a:xfrm>
          <a:prstGeom prst="rect">
            <a:avLst/>
          </a:prstGeom>
          <a:noFill/>
          <a:ln>
            <a:noFill/>
          </a:ln>
          <a:effectLst/>
        </p:spPr>
      </p:pic>
      <p:sp>
        <p:nvSpPr>
          <p:cNvPr id="4" name="Google Shape;372;p41"/>
          <p:cNvSpPr>
            <a:extLst>
              <a:ext uri="smNativeData">
                <pr:smNativeData xmlns:pr="smNativeData" xmlns="smNativeData" val="SMDATA_15_DnsnZxMAAAAlAAAAZQAAAA0AAAAAkAAAAJAAAACQAAAAkAAAAAAAAAABAAAAAAAAAAEAAABQAAAAfCx96IL6xj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HgHAADkNAAANh0AABAAAAAmAAAACAAAAP//////////"/>
              </a:ext>
            </a:extLst>
          </p:cNvSpPr>
          <p:nvPr/>
        </p:nvSpPr>
        <p:spPr>
          <a:xfrm>
            <a:off x="546100" y="1214120"/>
            <a:ext cx="8051800" cy="3534410"/>
          </a:xfrm>
          <a:prstGeom prst="roundRect">
            <a:avLst>
              <a:gd name="adj" fmla="val 8976"/>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81;p42"/>
          <p:cNvSpPr>
            <a:extLst>
              <a:ext uri="smNativeData">
                <pr:smNativeData xmlns:pr="smNativeData" xmlns="smNativeData" val="SMDATA_15_DnsnZxMAAAAlAAAAZQAAAA0AAAAAkAAAAJAAAACQAAAAkAAAAAAAAAABAAAAAAAAAAEAAABQAAAAhXzQs1n12T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KYD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NoCAADkNAAAmgYAABAAAAAmAAAACAAAAP//////////"/>
              </a:ext>
            </a:extLst>
          </p:cNvSpPr>
          <p:nvPr/>
        </p:nvSpPr>
        <p:spPr>
          <a:xfrm>
            <a:off x="546100" y="463550"/>
            <a:ext cx="8051800" cy="609600"/>
          </a:xfrm>
          <a:prstGeom prst="roundRect">
            <a:avLst>
              <a:gd name="adj" fmla="val 20280"/>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6" name="Google Shape;383;p4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bgQAAFIDAADSMwAAIgYAABAAAAAmAAAACAAAADwwAAAAAAAA"/>
              </a:ext>
            </a:extLst>
          </p:cNvSpPr>
          <p:nvPr>
            <p:ph type="title"/>
          </p:nvPr>
        </p:nvSpPr>
        <p:spPr/>
        <p:txBody>
          <a:bodyPr vert="horz" wrap="square" lIns="91440" tIns="91440" rIns="91440" bIns="91440" numCol="1" spcCol="215900" anchor="ctr">
            <a:prstTxWarp prst="textNoShape">
              <a:avLst/>
            </a:prstTxWarp>
          </a:bodyPr>
          <a:lstStyle/>
          <a:p>
            <a:pPr marL="0" indent="0" algn="ctr">
              <a:spcBef>
                <a:spcPts val="0"/>
              </a:spcBef>
              <a:spcAft>
                <a:spcPts val="0"/>
              </a:spcAft>
              <a:buNone/>
            </a:pPr>
            <a:r>
              <a:rPr lang="en-us" sz="3600" cap="none">
                <a:solidFill>
                  <a:srgbClr val="FED8EB"/>
                </a:solidFill>
              </a:rPr>
              <a:t>THEORETICAL REVIEW</a:t>
            </a:r>
            <a:endParaRPr cap="none">
              <a:solidFill>
                <a:srgbClr val="FED8EB"/>
              </a:solidFill>
            </a:endParaRPr>
          </a:p>
        </p:txBody>
      </p:sp>
      <p:sp>
        <p:nvSpPr>
          <p:cNvPr id="7" name="Google Shape;382;p42"/>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N/f39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yAMAAK4HAADkNAAAAB0AABAAAAAmAAAACAAAAD0wAAAAAAAA"/>
              </a:ext>
            </a:extLst>
          </p:cNvSpPr>
          <p:nvPr>
            <p:ph type="body" idx="1"/>
          </p:nvPr>
        </p:nvSpPr>
        <p:spPr>
          <a:xfrm>
            <a:off x="614680" y="1248410"/>
            <a:ext cx="7983220" cy="3465830"/>
          </a:xfrm>
        </p:spPr>
        <p:txBody>
          <a:bodyPr vert="horz" wrap="square" lIns="91440" tIns="91440" rIns="91440" bIns="91440" numCol="1" spcCol="215900" anchor="ctr">
            <a:prstTxWarp prst="textNoShape">
              <a:avLst/>
            </a:prstTxWarp>
          </a:bodyPr>
          <a:lstStyle/>
          <a:p>
            <a:pPr marL="0" indent="0">
              <a:buNone/>
            </a:pPr>
            <a:r>
              <a:rPr lang="en-gb" sz="1600" b="1" u="sng" cap="none">
                <a:solidFill>
                  <a:srgbClr val="FED8EB"/>
                </a:solidFill>
                <a:effectLst>
                  <a:outerShdw dist="63500" dir="3600000" algn="tl" rotWithShape="0">
                    <a:srgbClr val="000000">
                      <a:alpha val="40000"/>
                    </a:srgbClr>
                  </a:outerShdw>
                </a:effectLst>
              </a:rPr>
              <a:t>1_ DEFINITION : </a:t>
            </a:r>
            <a:r>
              <a:rPr lang="en-us" sz="1200" cap="none"/>
              <a:t>The secant method is a </a:t>
            </a:r>
            <a:r>
              <a:rPr lang="en-us" sz="1200" cap="none">
                <a:solidFill>
                  <a:srgbClr val="FFFF00"/>
                </a:solidFill>
              </a:rPr>
              <a:t>numerical method </a:t>
            </a:r>
            <a:r>
              <a:rPr lang="en-us" sz="1200" cap="none"/>
              <a:t>used to </a:t>
            </a:r>
            <a:r>
              <a:rPr lang="en-us" sz="1200" cap="none">
                <a:solidFill>
                  <a:srgbClr val="FFFF00"/>
                </a:solidFill>
              </a:rPr>
              <a:t>find the root </a:t>
            </a:r>
            <a:r>
              <a:rPr lang="en-us" sz="1200" cap="none"/>
              <a:t>of a function (when f(x) = 0). It works by iteratively approximating the value of the root using secant lines.</a:t>
            </a:r>
            <a:br/>
            <a:r>
              <a:rPr lang="en-us" sz="1200" cap="none"/>
              <a:t>Two values, x1 and x2, that will be chosen in a close interval around our potential root, are picked such that </a:t>
            </a:r>
            <a:r>
              <a:rPr lang="en-us" sz="1200" cap="none">
                <a:solidFill>
                  <a:srgbClr val="FFFF00"/>
                </a:solidFill>
              </a:rPr>
              <a:t>f(x1)&gt;0 and f(x2)&lt;0. A secant line will be drawn between these two points, and will cross the x-axis at the point x3.</a:t>
            </a:r>
            <a:br/>
            <a:r>
              <a:rPr lang="en-us" sz="1200" cap="none"/>
              <a:t>we then get the </a:t>
            </a:r>
            <a:r>
              <a:rPr lang="en-us" sz="1200" cap="none">
                <a:solidFill>
                  <a:srgbClr val="FFFF00"/>
                </a:solidFill>
              </a:rPr>
              <a:t>formula x3 = x2 - f(x2)(x2-x1)/f(x2)-f(x1)</a:t>
            </a:r>
            <a:endParaRPr lang="en-us" sz="1200" cap="none">
              <a:solidFill>
                <a:srgbClr val="FFFF00"/>
              </a:solidFill>
            </a:endParaRPr>
          </a:p>
          <a:p>
            <a:pPr marL="0" indent="0">
              <a:buNone/>
            </a:pPr>
            <a:r>
              <a:rPr lang="en-us" sz="1200" cap="none"/>
              <a:t> and we repeat the process until we find a root (xi) for which f(xi) is close to zero. The secant method can be viewed as an approximation of Newton's method, which requires the derivative of the function. In Newton's method, </a:t>
            </a:r>
            <a:r>
              <a:rPr lang="en-us" sz="1200" cap="none">
                <a:solidFill>
                  <a:srgbClr val="FFFF00"/>
                </a:solidFill>
              </a:rPr>
              <a:t>the tangent line</a:t>
            </a:r>
            <a:r>
              <a:rPr lang="en-us" sz="1200" cap="none"/>
              <a:t> to the function at a point is used to </a:t>
            </a:r>
            <a:r>
              <a:rPr lang="en-us" sz="1200" cap="none">
                <a:solidFill>
                  <a:srgbClr val="FFFF00"/>
                </a:solidFill>
              </a:rPr>
              <a:t>approximate the root</a:t>
            </a:r>
            <a:r>
              <a:rPr lang="en-us" sz="1200" cap="none"/>
              <a:t>. In the secant method, the secant line, which approximates the tangent line, is used instead. This avoids the need to compute the derivative, making it a practical choice when derivatives are difficult </a:t>
            </a:r>
            <a:r>
              <a:rPr lang="en-us" sz="1200" cap="none">
                <a:solidFill>
                  <a:srgbClr val="FFFF00"/>
                </a:solidFill>
              </a:rPr>
              <a:t>(may be null) </a:t>
            </a:r>
            <a:r>
              <a:rPr lang="en-us" sz="1200" cap="none"/>
              <a:t>or computationally expensive to </a:t>
            </a:r>
            <a:r>
              <a:rPr lang="en-us" sz="1200" cap="none">
                <a:hlinkClick r:id="rId4"/>
              </a:rPr>
              <a:t>obtain so</a:t>
            </a:r>
            <a:r>
              <a:rPr lang="en-us" sz="1200" cap="none"/>
              <a:t> since the secant method is derived from newtons method , lets start from newtons method to get there :</a:t>
            </a:r>
            <a:endParaRPr lang="en-gb" sz="1050" cap="none">
              <a:solidFill>
                <a:srgbClr val="FED8EB"/>
              </a:solidFill>
              <a:effectLst>
                <a:outerShdw dist="63500" dir="3600000" algn="tl" rotWithShape="0">
                  <a:srgbClr val="000000">
                    <a:alpha val="40000"/>
                  </a:srgbClr>
                </a:outerShdw>
              </a:effectLst>
              <a:latin typeface="Bauhaus 93" pitchFamily="0" charset="0"/>
              <a:ea typeface="Arial" pitchFamily="2" charset="0"/>
              <a:cs typeface="Arial" pitchFamily="2" charset="0"/>
            </a:endParaRPr>
          </a:p>
        </p:txBody>
      </p:sp>
      <p:cxnSp>
        <p:nvCxnSpPr>
          <p:cNvPr id="8"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wiAAAOL5//+5KQAA2gIAABAAAAAmAAAACAAAAP//////////"/>
              </a:ext>
            </a:extLst>
          </p:cNvCxnSpPr>
          <p:nvPr/>
        </p:nvCxnSpPr>
        <p:spPr>
          <a:xfrm flipV="1">
            <a:off x="5325110" y="-994410"/>
            <a:ext cx="1457325" cy="1457960"/>
          </a:xfrm>
          <a:prstGeom prst="straightConnector1">
            <a:avLst/>
          </a:prstGeom>
          <a:noFill/>
          <a:ln w="9525" cap="flat" cmpd="sng" algn="ctr">
            <a:solidFill>
              <a:schemeClr val="bg1"/>
            </a:solidFill>
            <a:prstDash val="solid"/>
            <a:headEnd type="none"/>
            <a:tailEnd type="none"/>
          </a:ln>
          <a:effectLst/>
        </p:spPr>
      </p:cxnSp>
      <p:cxnSp>
        <p:nvCxnSpPr>
          <p:cNvPr id="9"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AAAAABf7//99CAAABQQAABAAAAAmAAAACAAAAP//////////"/>
              </a:ext>
            </a:extLst>
          </p:cNvCxnSpPr>
          <p:nvPr/>
        </p:nvCxnSpPr>
        <p:spPr>
          <a:xfrm flipV="1">
            <a:off x="0" y="-798195"/>
            <a:ext cx="1379855" cy="1451610"/>
          </a:xfrm>
          <a:prstGeom prst="straightConnector1">
            <a:avLst/>
          </a:prstGeom>
          <a:noFill/>
          <a:ln w="9525" cap="flat" cmpd="sng" algn="ctr">
            <a:solidFill>
              <a:schemeClr val="bg1"/>
            </a:solidFill>
            <a:prstDash val="solid"/>
            <a:headEnd type="none"/>
            <a:tailEnd type="none"/>
          </a:ln>
          <a:effectLst/>
        </p:spPr>
      </p:cxnSp>
      <p:sp>
        <p:nvSpPr>
          <p:cNvPr id="10" name="Rectangle 11"/>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yAMAAL0IAADkNAAAlxsAABAAAAAmAAAACAAAAP//////////"/>
              </a:ext>
            </a:extLst>
          </p:cNvSpPr>
          <p:nvPr/>
        </p:nvSpPr>
        <p:spPr>
          <a:xfrm>
            <a:off x="614680" y="1420495"/>
            <a:ext cx="7983220" cy="3064510"/>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11" name="Ellipse 8"/>
          <p:cNvSpPr>
            <a:extLst>
              <a:ext uri="smNativeData">
                <pr:smNativeData xmlns:pr="smNativeData" xmlns="smNativeData" val="SMDATA_15_DnsnZxMAAAAlAAAAZgAAAA0AAAAAkAAAAEgAAACQAAAASAAAAAAAAAABAAAAAAAAAAEAAABQAAAAAAAAAAAA8D8AAAAAAADwPwAAAAAAAOA/AAAAAAAA4D8AAAAAAADgPwAAAAAAAOA/AAAAAAAA4D8AAAAAAADgPwAAAAAAAOA/AAAAAAAA4D8CAAAAjAAAAAEAAAAAAAAA/tjrAP///wgAAAAAAAAAAAAAAAAAAAAAAAAAAAAAAAAAAAAAZAAAAAEAAABAAAAAAAAAAAAAAAAAAAAAAAAAAAAAAAAAAAAAAAAAAAAAAAAAAAAAAAAAAAAAAAAAAAAAAAAAAAAAAAAAAAAAAAAAAAAAAAAAAAAAAAAAAAAAAAAAAAAAFAAAADwAAAABAAAAAAAAAP7Y6w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tjrAP///wEAAAAAAAAAAAAAAAAAAAAAAAAAAAAAAAAAAAAAAAAAAP7Y6wB/f38A+DeXA8zMzADAwP8Af39/AAAAAAAAAAAAAAAAAAAAAAAAAAAAIQAAABgAAAAUAAAAbgQAAKcJAABKBQAAwQoAABAAAAAmAAAACAAAAP//////////"/>
              </a:ext>
            </a:extLst>
          </p:cNvSpPr>
          <p:nvPr/>
        </p:nvSpPr>
        <p:spPr>
          <a:xfrm>
            <a:off x="720090" y="1569085"/>
            <a:ext cx="139700" cy="179070"/>
          </a:xfrm>
          <a:prstGeom prst="ellipse">
            <a:avLst/>
          </a:prstGeom>
          <a:solidFill>
            <a:srgbClr val="FED8EB"/>
          </a:solidFill>
          <a:ln w="25400" cap="flat" cmpd="sng" algn="ctr">
            <a:solidFill>
              <a:srgbClr val="FED8EB"/>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Tree>
  </p:cSld>
  <p:clrMapOvr>
    <a:masterClrMapping/>
  </p:clrMapOvr>
  <p:transition spd="med" p14:dur="1500">
    <p:fade/>
    <p:extLst>
      <p:ext uri="smNativeData">
        <pr:smNativeData xmlns:pr="smNativeData" xmlns="smNativeData" val="DnsnZwAAAADcBQAAAAAAAAYAAAAAAAAAAAAAAAAAAAAAAAAAAQAAAAAAAAAAAAAAAAAAAAAAAAAAAAAA" duo="DnsnZwAAAAAAAAAAAAAAAAAAAAA="/>
      </p:ext>
    </p:extLs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extLst>
      <p:ext uri="smNativeData">
        <pr:smNativeData xmlns:pr="smNativeData" xmlns="smNativeData" val="DnsnZwIAAAAFAAAAAAAAAAEAAAAKAAAAAAAAAAAAAAAAAAAAAAAAAAkAAAABAAAAAQAAAAoAAAAAAAAAAAAAAAAAAAAAAAAA"/>
      </p:ext>
    </p:extLst>
  </p:timing>
</p:sld>
</file>

<file path=ppt/slides/slide8.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C4ADfQ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D4LgAA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DkDAADkNAAAkh0AABAAAAAmAAAACAAAAP//////////"/>
              </a:ext>
            </a:extLst>
          </p:cNvSpPr>
          <p:nvPr/>
        </p:nvSpPr>
        <p:spPr>
          <a:xfrm>
            <a:off x="546100" y="523875"/>
            <a:ext cx="8051800" cy="4283075"/>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sp>
        <p:nvSpPr>
          <p:cNvPr id="5" name="Google Shape;302;p37"/>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B4PPwJ/f38A+DeXA8zMzADAwP8Af39/AAAAAAAAAAAAAAAAAAAAAAAAAAAAIQAAABgAAAAUAAAAXAMAABEEAACENAAAJR0AABAAAAAmAAAACAAAAD0wAAAAAAAA"/>
              </a:ext>
            </a:extLst>
          </p:cNvSpPr>
          <p:nvPr>
            <p:ph type="body" idx="1"/>
          </p:nvPr>
        </p:nvSpPr>
        <p:spPr>
          <a:xfrm>
            <a:off x="546100" y="661035"/>
            <a:ext cx="7990840" cy="4076700"/>
          </a:xfrm>
        </p:spPr>
        <p:txBody>
          <a:bodyPr vert="horz" wrap="square" lIns="91440" tIns="91440" rIns="91440" bIns="91440" numCol="1" spcCol="215900" anchor="ctr">
            <a:prstTxWarp prst="textNoShape">
              <a:avLst/>
            </a:prstTxWarp>
          </a:bodyPr>
          <a:lstStyle/>
          <a:p>
            <a:pPr/>
            <a:r>
              <a:rPr lang="en-us" cap="none"/>
              <a:t>_ we know that the tangent equation is :</a:t>
            </a:r>
            <a:endParaRPr lang="fr-fr" cap="none"/>
          </a:p>
          <a:p>
            <a:pPr/>
            <a:r>
              <a:rPr lang="en-us" cap="none">
                <a:solidFill>
                  <a:srgbClr val="FFFF00"/>
                </a:solidFill>
              </a:rPr>
              <a:t>Y=f(x0)+f’(x0)(x-x0)</a:t>
            </a:r>
            <a:endParaRPr lang="fr-fr" cap="none">
              <a:solidFill>
                <a:srgbClr val="FFFF00"/>
              </a:solidFill>
            </a:endParaRPr>
          </a:p>
          <a:p>
            <a:pPr/>
            <a:r>
              <a:rPr lang="en-us" cap="none">
                <a:solidFill>
                  <a:srgbClr val="FFFF00"/>
                </a:solidFill>
              </a:rPr>
              <a:t>At y=0 (when it crosses the x axis)</a:t>
            </a:r>
            <a:endParaRPr lang="fr-fr" cap="none">
              <a:solidFill>
                <a:srgbClr val="FFFF00"/>
              </a:solidFill>
            </a:endParaRPr>
          </a:p>
          <a:p>
            <a:pPr/>
            <a:r>
              <a:rPr lang="en-us" cap="none">
                <a:solidFill>
                  <a:srgbClr val="FFFF00"/>
                </a:solidFill>
              </a:rPr>
              <a:t>0= f(x0)+f’(x0)(x-x0) </a:t>
            </a:r>
            <a:endParaRPr lang="fr-fr" cap="none">
              <a:solidFill>
                <a:srgbClr val="FFFF00"/>
              </a:solidFill>
            </a:endParaRPr>
          </a:p>
          <a:p>
            <a:pPr/>
            <a:r>
              <a:rPr lang="en-us" cap="none"/>
              <a:t>By deviding on f’(x)(excluding the case that we mentioned earlier of deviding on zero )</a:t>
            </a:r>
            <a:endParaRPr lang="fr-fr" cap="none"/>
          </a:p>
          <a:p>
            <a:pPr/>
            <a:r>
              <a:rPr lang="en-us" cap="none">
                <a:solidFill>
                  <a:srgbClr val="FFFF00"/>
                </a:solidFill>
              </a:rPr>
              <a:t>0= f(x0)/ f’(x0)+( x-x0)</a:t>
            </a:r>
            <a:endParaRPr lang="fr-fr" cap="none">
              <a:solidFill>
                <a:srgbClr val="FFFF00"/>
              </a:solidFill>
            </a:endParaRPr>
          </a:p>
          <a:p>
            <a:pPr/>
            <a:r>
              <a:rPr lang="en-us" cap="none">
                <a:solidFill>
                  <a:srgbClr val="FFFF00"/>
                </a:solidFill>
              </a:rPr>
              <a:t>f(x0)/ f’(x0)= -( x-x0)</a:t>
            </a:r>
            <a:endParaRPr lang="fr-fr" cap="none">
              <a:solidFill>
                <a:srgbClr val="FFFF00"/>
              </a:solidFill>
            </a:endParaRPr>
          </a:p>
          <a:p>
            <a:pPr/>
            <a:r>
              <a:rPr lang="en-us" cap="none">
                <a:solidFill>
                  <a:srgbClr val="FFFF00"/>
                </a:solidFill>
              </a:rPr>
              <a:t>f(x0)/ f’(x0)= -x+x0</a:t>
            </a:r>
            <a:endParaRPr lang="fr-fr" cap="none">
              <a:solidFill>
                <a:srgbClr val="FFFF00"/>
              </a:solidFill>
            </a:endParaRPr>
          </a:p>
          <a:p>
            <a:pPr/>
            <a:r>
              <a:rPr lang="en-us" cap="none">
                <a:solidFill>
                  <a:srgbClr val="FFFF00"/>
                </a:solidFill>
              </a:rPr>
              <a:t>f(x0)/ f’(x0)-x0=-x</a:t>
            </a:r>
            <a:endParaRPr lang="fr-fr" cap="none">
              <a:solidFill>
                <a:srgbClr val="FFFF00"/>
              </a:solidFill>
            </a:endParaRPr>
          </a:p>
          <a:p>
            <a:pPr/>
            <a:r>
              <a:rPr lang="en-us" cap="none"/>
              <a:t>by choosing two values of x itll become :</a:t>
            </a:r>
            <a:endParaRPr lang="fr-fr" cap="none"/>
          </a:p>
          <a:p>
            <a:pPr/>
            <a:r>
              <a:rPr lang="en-us" cap="none">
                <a:solidFill>
                  <a:srgbClr val="FFFF00"/>
                </a:solidFill>
              </a:rPr>
              <a:t>-f(xn)/ f’(xn)+x_(n)=x_(n+1)</a:t>
            </a:r>
            <a:endParaRPr lang="fr-fr" cap="none">
              <a:solidFill>
                <a:srgbClr val="FFFF00"/>
              </a:solidFill>
            </a:endParaRPr>
          </a:p>
          <a:p>
            <a:pPr/>
            <a:r>
              <a:rPr lang="en-us" cap="none"/>
              <a:t>_ Newtons method allows you to determine the next x point you can use to get your desired approximation , now lets use this formula to get the secant approximation by applying what we informed you about in the former definition , changing f’(x0) by its approximation (the secants equations)</a:t>
            </a:r>
            <a:endParaRPr lang="fr-fr" cap="none"/>
          </a:p>
          <a:p>
            <a:pPr/>
            <a:r>
              <a:rPr lang="en-us" cap="none"/>
              <a:t>So we would get :</a:t>
            </a:r>
            <a:endParaRPr lang="fr-fr" cap="none"/>
          </a:p>
          <a:p>
            <a:pPr/>
            <a:r>
              <a:rPr lang="en-us" cap="none">
                <a:solidFill>
                  <a:srgbClr val="FFFF00"/>
                </a:solidFill>
              </a:rPr>
              <a:t>F’(xn)=(f(xn+1)-f(xn))/(xn+1-xn)</a:t>
            </a:r>
            <a:endParaRPr lang="fr-fr" cap="none">
              <a:solidFill>
                <a:srgbClr val="FFFF00"/>
              </a:solidFill>
            </a:endParaRPr>
          </a:p>
          <a:p>
            <a:pPr/>
            <a:r>
              <a:rPr lang="en-us" cap="none">
                <a:solidFill>
                  <a:srgbClr val="FFFF00"/>
                </a:solidFill>
              </a:rPr>
              <a:t>We implement this into the last equation to obtain the secant formula </a:t>
            </a:r>
            <a:endParaRPr lang="fr-fr" cap="none">
              <a:solidFill>
                <a:srgbClr val="FFFF00"/>
              </a:solidFill>
            </a:endParaRPr>
          </a:p>
          <a:p>
            <a:pPr marL="0" indent="0" algn="l">
              <a:spcBef>
                <a:spcPts val="0"/>
              </a:spcBef>
              <a:spcAft>
                <a:spcPts val="0"/>
              </a:spcAft>
              <a:buNone/>
            </a:pPr>
            <a:endParaRPr lang="en-gb" sz="1200" cap="none"/>
          </a:p>
        </p:txBody>
      </p:sp>
      <p:cxnSp>
        <p:nvCxnSpPr>
          <p:cNvPr id="6"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E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CAAAOL5//+5KQAAOAMAABAAAAAmAAAACAAAAP//////////"/>
              </a:ext>
            </a:extLst>
          </p:cNvCxnSpPr>
          <p:nvPr/>
        </p:nvCxnSpPr>
        <p:spPr>
          <a:xfrm flipV="1">
            <a:off x="5265420" y="-994410"/>
            <a:ext cx="1517015" cy="1517650"/>
          </a:xfrm>
          <a:prstGeom prst="straightConnector1">
            <a:avLst/>
          </a:prstGeom>
          <a:noFill/>
          <a:ln w="9525" cap="flat" cmpd="sng" algn="ctr">
            <a:solidFill>
              <a:schemeClr val="bg1"/>
            </a:solidFill>
            <a:prstDash val="solid"/>
            <a:headEnd type="none"/>
            <a:tailEnd type="none"/>
          </a:ln>
          <a:effectLst/>
        </p:spPr>
      </p:cxnSp>
      <p:cxnSp>
        <p:nvCxnSpPr>
          <p:cNvPr id="7" name="Google Shape;4038;p8"/>
          <p:cNvCxnSpPr>
            <a:extLst>
              <a:ext uri="smNativeData">
                <pr:smNativeData xmlns:pr="smNativeData" xmlns="smNativeData" val="SMDATA_15_DnsnZxMAAAAlAAAADQAAAA0AAAAAkAAAAEgAAACQAAAASAAAAAAAAAAAAAAAAA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E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Nf///9T7//+kCAAAQwUAABAAAAAmAAAACAAAAP//////////"/>
              </a:ext>
            </a:extLst>
          </p:cNvCxnSpPr>
          <p:nvPr/>
        </p:nvCxnSpPr>
        <p:spPr>
          <a:xfrm rot="10800000" flipH="1">
            <a:off x="-128905" y="-678180"/>
            <a:ext cx="1533525" cy="1533525"/>
          </a:xfrm>
          <a:prstGeom prst="straightConnector1">
            <a:avLst/>
          </a:prstGeom>
          <a:noFill/>
          <a:ln w="9525" cap="flat" cmpd="sng" algn="ctr">
            <a:solidFill>
              <a:schemeClr val="bg1"/>
            </a:solidFill>
            <a:prstDash val="solid"/>
            <a:headEnd type="none"/>
            <a:tailEnd type="none"/>
          </a:ln>
          <a:effectLst/>
        </p:spPr>
      </p:cxnSp>
      <p:sp>
        <p:nvSpPr>
          <p:cNvPr id="8" name="Rectangle 8"/>
          <p:cNvSpPr>
            <a:extLst>
              <a:ext uri="smNativeData">
                <pr:smNativeData xmlns:pr="smNativeData" xmlns="smNativeData" val="SMDATA_15_DnsnZxMAAAAlAAAAZAAAAA0AAAAAkAAAAEgAAACQAAAAS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BEE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PwQAABoGAACoMwAAjRoAABAAAAAmAAAACAAAAP//////////"/>
              </a:ext>
            </a:extLst>
          </p:cNvSpPr>
          <p:nvPr/>
        </p:nvSpPr>
        <p:spPr>
          <a:xfrm>
            <a:off x="690245" y="991870"/>
            <a:ext cx="7706995" cy="3324225"/>
          </a:xfrm>
          <a:prstGeom prst="rect">
            <a:avLst/>
          </a:prstGeom>
          <a:noFill/>
          <a:ln w="25400" cap="flat" cmpd="sng" algn="ctr">
            <a:solidFill>
              <a:schemeClr val="bg1"/>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
        <p:nvSpPr>
          <p:cNvPr id="9" name="Ellipse 9"/>
          <p:cNvSpPr>
            <a:extLst>
              <a:ext uri="smNativeData">
                <pr:smNativeData xmlns:pr="smNativeData" xmlns="smNativeData" val="SMDATA_15_DnsnZxMAAAAlAAAAZgAAAA0AAAAAkAAAAEgAAACQAAAASAAAAAAAAAABAAAAAAAAAAEAAABQAAAAAAAAAAAA8D8AAAAAAADwPwAAAAAAAOA/AAAAAAAA4D8AAAAAAADgPwAAAAAAAOA/AAAAAAAA4D8AAAAAAADgPwAAAAAAAOA/AAAAAAAA4D8CAAAAjAAAAAEAAAAAAAAA/tjrAP///wgAAAAAAAAAAAAAAAAAAAAAAAAAAAAAAAAAAAAAZAAAAAEAAABAAAAAAAAAAAAAAAAAAAAAAAAAAAAAAAAAAAAAAAAAAAAAAAAAAAAAAAAAAAAAAAAAAAAAAAAAAAAAAAAAAAAAAAAAAAAAAAAAAAAAAAAAAAAAAAAAAAAAFAAAADwAAAABAAAAAAAAAP7Y6w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tjrAP///wEAAAAAAAAAAAAAAAAAAAAAAAAAAAAAAAAAAAAAAAAAAP7Y6wB/f38A+DeXA8zMzADAwP8Af39/AAAAAAAAAAAAAAAAAAAAAAAAAAAAIQAAABgAAAAUAAAA7AUAAMAGAADIBgAA2QcAABAAAAAmAAAACAAAAP//////////"/>
              </a:ext>
            </a:extLst>
          </p:cNvSpPr>
          <p:nvPr/>
        </p:nvSpPr>
        <p:spPr>
          <a:xfrm>
            <a:off x="962660" y="1097280"/>
            <a:ext cx="139700" cy="178435"/>
          </a:xfrm>
          <a:prstGeom prst="ellipse">
            <a:avLst/>
          </a:prstGeom>
          <a:solidFill>
            <a:srgbClr val="FED8EB"/>
          </a:solidFill>
          <a:ln w="25400" cap="flat" cmpd="sng" algn="ctr">
            <a:solidFill>
              <a:srgbClr val="FED8EB"/>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slides/slide9.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pic>
        <p:nvPicPr>
          <p:cNvPr id="2" name="Google Shape;14;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COAgAACwgAAAAAAABkAAAAZAAAAAAAAAAjAAAABAAAAGQAAAAXAAAAFAAAAAAAAAAAAAAA/38AAP9/AAAAAAAACQAAAAQAAADf39/f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PL8//9bEQAAtxgAAKQfAAAQAAAAJgAAAAgAAAD//////////w=="/>
              </a:ext>
            </a:extLst>
          </p:cNvPicPr>
          <p:nvPr/>
        </p:nvPicPr>
        <p:blipFill>
          <a:blip r:embed="rId3"/>
          <a:srcRect l="0" t="0" r="6540" b="20590"/>
          <a:stretch>
            <a:fillRect/>
          </a:stretch>
        </p:blipFill>
        <p:spPr>
          <a:xfrm flipH="1">
            <a:off x="-496570" y="2821305"/>
            <a:ext cx="4514215" cy="2322195"/>
          </a:xfrm>
          <a:prstGeom prst="rect">
            <a:avLst/>
          </a:prstGeom>
          <a:noFill/>
          <a:ln>
            <a:noFill/>
          </a:ln>
          <a:effectLst/>
        </p:spPr>
      </p:pic>
      <p:pic>
        <p:nvPicPr>
          <p:cNvPr id="3" name="Google Shape;13;p2"/>
          <p:cNvPicPr>
            <a:extLst>
              <a:ext uri="smNativeData">
                <pr:smNativeData xmlns:pr="smNativeData" xmlns="smNativeData" val="SMDATA_17_DnsnZxMAAAAlAAAAEQAAAA0AAAAAkAAAAEgAAACQAAAASAAAAAAAAAAA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AAAAAAAAAAB4PPwkU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AcAAAA4AAAAAAAAAAAAAAAAAAAA////AAAAAAAAAAAAAAAAAAAAAADiDQAArwYAAAAAAABkAAAAZAAAAAAAAAAjAAAABAAAAGQAAAAXAAAAFAAAAAAAAAAAAAAA/38AAP9/AAAAAAAACQAAAAQAAADf39/fHgAAAGgAAAAAAAAAAAAAAAAAAAAAAAAAAAAAABAnAAAQJwAAAAAAAAAAAAAAAAAAAAAAAAAAAAAAAAAAAAAAAAAAAAAUAAAAAAAAAMDA/wAAAAAAZAAAADIAAAAAAAAAZAAAAAAAAAB/f38ACgAAACIAAAAYAAAAAAAAAAAAAAAAAAAAAAAAAAAAAAAAAAAAJAAAACQAAAAAAAAABwAAAAAAAAAAAAAAAAAAAAAAAAAAAAAAAAAAAH9/fwAlAAAAWAAAAAAAAAAAAAAAAAAAAAAAAAAAAAAAAAAAAAAAAAAAAAAAAAAAAAAAAAAAAAAAPwAAAAAAAACghgEAAAAAAAAAAAAAAAAADAAAAAEAAAAAAAAAAAAAAAAAAAAfAAAAVAAAAC8cXAX///8BAAAAAAAAAAAAAAAAAAAAAAAAAAAAAAAAAAAAAAAAAAAeDz8Cf39/APg3lwPMzMwAwMD/AH9/fwAAAAAAAAAAAAAAAAD///8AAAAAACEAAAAYAAAAFAAAAG0pAAAAAAAAVzgAACcTAAAQAAAAJgAAAAgAAAD//////////w=="/>
              </a:ext>
            </a:extLst>
          </p:cNvPicPr>
          <p:nvPr/>
        </p:nvPicPr>
        <p:blipFill>
          <a:blip r:embed="rId3"/>
          <a:srcRect l="0" t="0" r="35540" b="17110"/>
          <a:stretch>
            <a:fillRect/>
          </a:stretch>
        </p:blipFill>
        <p:spPr>
          <a:xfrm rot="16200000">
            <a:off x="6390005" y="344170"/>
            <a:ext cx="3113405" cy="2424430"/>
          </a:xfrm>
          <a:prstGeom prst="rect">
            <a:avLst/>
          </a:prstGeom>
          <a:noFill/>
          <a:ln>
            <a:noFill/>
          </a:ln>
          <a:effectLst/>
        </p:spPr>
      </p:pic>
      <p:sp>
        <p:nvSpPr>
          <p:cNvPr id="4" name="Google Shape;300;p37"/>
          <p:cNvSpPr>
            <a:extLst>
              <a:ext uri="smNativeData">
                <pr:smNativeData xmlns:pr="smNativeData" xmlns="smNativeData" val="SMDATA_15_DnsnZxMAAAAlAAAAZQAAAA0AAAAAkAAAAJAAAACQAAAAkAAAAAAAAAABAAAAAAAAAAEAAABQAAAAFytqMA3Dtz8AAAAAAADwvwAAAAAAAOA/AAAAAAAA4D8AAAAAAADgPwAAAAAAAOA/AAAAAAAA4D8AAAAAAADgPwAAAAAAAOA/AAAAAAAA4D8CAAAAjAAAAAEAAAAAAAAALxxcDP///wgAAAAAAAAAAAAAAAAAAAAAAAAAAAAAAAAAAAAAeAAAAAEAAABAAAAAAAAAAAAAAABaAAAAAAAAAAAAAAAAAAAAAAAAAAAAAAAAAAAAAAAAAAAAAAAAAAAAAAAAAAAAAAAAAAAAAAAAAAAAAAAAAAAAAAAAAAAAAAAAAAAAFAAAADwAAAABAAAAAAAAAD4ocg0tAAAAAQAAACMAAAAjAAAAIwAAAB4AAAAAAAAASwAAAEsAAAAAAAAASwAAAEs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Q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D4ocgZ/f38A+DeXA8zMzADAwP8Af39/AAAAAAAAAAAAAAAAAAAAAAAAAAAAIQAAABgAAAAUAAAAXAMAADgDAADkNAAAkB0AABAAAAAmAAAACAAAAP//////////"/>
              </a:ext>
            </a:extLst>
          </p:cNvSpPr>
          <p:nvPr/>
        </p:nvSpPr>
        <p:spPr>
          <a:xfrm>
            <a:off x="546100" y="523240"/>
            <a:ext cx="8051800" cy="4282440"/>
          </a:xfrm>
          <a:prstGeom prst="roundRect">
            <a:avLst>
              <a:gd name="adj" fmla="val 4641"/>
            </a:avLst>
          </a:prstGeom>
          <a:solidFill>
            <a:schemeClr val="accent1"/>
          </a:solidFill>
          <a:ln w="28575" cap="flat" cmpd="sng" algn="ctr">
            <a:solidFill>
              <a:schemeClr val="accent2"/>
            </a:solidFill>
            <a:prstDash val="solid"/>
            <a:headEnd type="none"/>
            <a:tailEnd type="none"/>
          </a:ln>
          <a:effectLst/>
        </p:spPr>
        <p:txBody>
          <a:bodyPr vert="horz" wrap="square" lIns="91440" tIns="91440" rIns="91440" bIns="91440" numCol="1" spcCol="215900" anchor="ctr"/>
          <a:lstStyle/>
          <a:p>
            <a:pPr marL="0" indent="0" algn="l">
              <a:spcBef>
                <a:spcPts val="0"/>
              </a:spcBef>
              <a:spcAft>
                <a:spcPts val="0"/>
              </a:spcAft>
              <a:buNone/>
            </a:pPr>
          </a:p>
        </p:txBody>
      </p:sp>
      <p:cxnSp>
        <p:nvCxnSpPr>
          <p:cNvPr id="5" name="Google Shape;4037;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D8Z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ZCAAAOL5//+5KQAAOAMAABAAAAAmAAAACAAAAP//////////"/>
              </a:ext>
            </a:extLst>
          </p:cNvCxnSpPr>
          <p:nvPr/>
        </p:nvCxnSpPr>
        <p:spPr>
          <a:xfrm flipV="1">
            <a:off x="5265420" y="-994410"/>
            <a:ext cx="1517015" cy="1517650"/>
          </a:xfrm>
          <a:prstGeom prst="straightConnector1">
            <a:avLst/>
          </a:prstGeom>
          <a:noFill/>
          <a:ln w="9525" cap="flat" cmpd="sng" algn="ctr">
            <a:solidFill>
              <a:schemeClr val="bg1"/>
            </a:solidFill>
            <a:prstDash val="solid"/>
            <a:headEnd type="none"/>
            <a:tailEnd type="none"/>
          </a:ln>
          <a:effectLst/>
        </p:spPr>
      </p:cxnSp>
      <p:cxnSp>
        <p:nvCxnSpPr>
          <p:cNvPr id="6" name="Google Shape;4038;p8"/>
          <p:cNvCxnSpPr>
            <a:extLst>
              <a:ext uri="smNativeData">
                <pr:smNativeData xmlns:pr="smNativeData" xmlns="smNativeData" val="SMDATA_15_DnsnZxMAAAAlAAAADQAAAA0AAAAAkAAAAEgAAACQAAAASAAAAAAAAAAAAAAAAgAAAAEAAABQAAAAAAAAAAAA8L8AAAAAAAAAAAAAAAAAAP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PAAAAAQAAACMAAAAjAAAAIwAAAB4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LoK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6f///yP8//8UCAAA8AQAABAAAAAmAAAACAAAAP//////////"/>
              </a:ext>
            </a:extLst>
          </p:cNvCxnSpPr>
          <p:nvPr/>
        </p:nvCxnSpPr>
        <p:spPr>
          <a:xfrm flipV="1">
            <a:off x="-14605" y="-628015"/>
            <a:ext cx="1327785" cy="1430655"/>
          </a:xfrm>
          <a:prstGeom prst="straightConnector1">
            <a:avLst/>
          </a:prstGeom>
          <a:noFill/>
          <a:ln w="9525" cap="flat" cmpd="sng" algn="ctr">
            <a:solidFill>
              <a:schemeClr val="bg1"/>
            </a:solidFill>
            <a:prstDash val="solid"/>
            <a:headEnd type="none"/>
            <a:tailEnd type="none"/>
          </a:ln>
          <a:effectLst/>
        </p:spPr>
      </p:cxnSp>
      <p:sp>
        <p:nvSpPr>
          <p:cNvPr id="7" name="Espace réservé du texte 8"/>
          <p:cNvSpPr>
            <a:spLocks noGrp="1" noChangeArrowheads="1"/>
            <a:extLst>
              <a:ext uri="smNativeData">
                <pr:smNativeData xmlns:pr="smNativeData" xmlns="smNativeData" val="SMDATA_15_DnsnZxMAAAAlAAAAZAAAAA0AAAAAkAAAAJAAAACQAAAAkAAAAAAAAAABAAAAAAAAAAEAAABQAAAAAAAAAAAA4D8AAAAAAADgPwAAAAAAAOA/AAAAAAAA4D8AAAAAAADgPwAAAAAAAOA/AAAAAAAA4D8AAAAAAADgPwAAAAAAAOA/AAAAAAAA4D8CAAAAjAAAAAAAAAAAAAAALxxcDP///wgAAAAAAAAAAAAAAAAAAAAAAAAAAAAAAAAAAAAAZAAAAAEAAABAAAAAAAAAAAAAAAAAAAAAAAAAAAAAAAAAAAAAAAAAAAAAAAAAAAAAAAAAAAAAAAAAAAAAAAAAAAAAAAAAAAAAAAAAAAAAAAAAAAAAAAAAAAAAAAAAAAAAFAAAADwAAAABAAAAAAAAAP///wg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YQu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LxxcBf///wEAAAAAAAAAAAAAAAAAAAAAAAAAAAAAAAAAAAAAAAAAAP///wF/f38A+DeXA8zMzADAwP8Af39/AAAAAAAAAAAAAAAAAAAAAAAAAAAAIQAAABgAAAAUAAAAXAMAANwDAACFNAAA8BwAAAAAAAAmAAAACAAAAAEAAAD/HwAA"/>
              </a:ext>
            </a:extLst>
          </p:cNvSpPr>
          <p:nvPr>
            <p:ph type="body" idx="1"/>
          </p:nvPr>
        </p:nvSpPr>
        <p:spPr>
          <a:xfrm>
            <a:off x="546100" y="627380"/>
            <a:ext cx="7991475" cy="4076700"/>
          </a:xfrm>
          <a:noFill/>
          <a:ln w="25400" cap="flat" cmpd="sng" algn="ctr">
            <a:solidFill>
              <a:schemeClr val="bg1"/>
            </a:solidFill>
            <a:prstDash val="solid"/>
            <a:headEnd type="none"/>
            <a:tailEnd type="none"/>
          </a:ln>
        </p:spPr>
        <p:txBody>
          <a:bodyPr/>
          <a:lstStyle/>
          <a:p>
            <a:pPr marL="158750" indent="0">
              <a:buNone/>
              <a:defRPr cap="none">
                <a:solidFill>
                  <a:srgbClr val="FFFFFF"/>
                </a:solidFill>
                <a:latin typeface="Arial" pitchFamily="2" charset="0"/>
                <a:ea typeface="Arial" pitchFamily="2" charset="0"/>
                <a:cs typeface="Arial" pitchFamily="2" charset="0"/>
              </a:defRPr>
            </a:pPr>
            <a:r>
              <a:rPr lang="fr-fr" sz="1600" u="sng" cap="none">
                <a:solidFill>
                  <a:srgbClr val="FED8EB"/>
                </a:solidFill>
                <a:latin typeface="Bauhaus 93" pitchFamily="0" charset="0"/>
                <a:ea typeface="Arial" pitchFamily="2" charset="0"/>
                <a:cs typeface="Arial" pitchFamily="2" charset="0"/>
              </a:rPr>
              <a:t>2_ RELATION TO ALPHA DECAY : </a:t>
            </a:r>
            <a:endParaRPr lang="fr-fr" sz="1600" u="sng" cap="none">
              <a:solidFill>
                <a:srgbClr val="FED8EB"/>
              </a:solidFill>
              <a:latin typeface="Bauhaus 93" pitchFamily="0" charset="0"/>
              <a:ea typeface="Arial" pitchFamily="2" charset="0"/>
              <a:cs typeface="Arial" pitchFamily="2" charset="0"/>
            </a:endParaRPr>
          </a:p>
          <a:p>
            <a:pPr marL="158750" indent="0">
              <a:buNone/>
              <a:defRPr lang="fr-fr" sz="1600" u="sng" cap="none">
                <a:solidFill>
                  <a:srgbClr val="FED8EB"/>
                </a:solidFill>
                <a:latin typeface="Bauhaus 93" pitchFamily="0" charset="0"/>
                <a:ea typeface="Arial" pitchFamily="2" charset="0"/>
                <a:cs typeface="Arial" pitchFamily="2" charset="0"/>
              </a:defRPr>
            </a:pPr>
          </a:p>
          <a:p>
            <a:pPr marL="158750" indent="0">
              <a:buNone/>
              <a:defRPr lang="fr-fr" sz="1600" u="sng" cap="none">
                <a:solidFill>
                  <a:srgbClr val="FED8EB"/>
                </a:solidFill>
                <a:latin typeface="Bauhaus 93" pitchFamily="0" charset="0"/>
                <a:ea typeface="Arial" pitchFamily="2" charset="0"/>
                <a:cs typeface="Arial" pitchFamily="2" charset="0"/>
              </a:defRPr>
            </a:pPr>
            <a:r>
              <a:t>We can use Schrodinger’s time independent equation and compare the wave function’s magnitude at the classical turning points of the nucleus to determine the probability of the alpha particle tunneling out of the nucleus and thus, deduce the decay constant of the nucleus as a function of the energy of the alpha decay process.</a:t>
            </a:r>
          </a:p>
          <a:p>
            <a:pPr marL="158750" indent="0">
              <a:buNone/>
              <a:defRPr lang="fr-fr" sz="1600" u="sng" cap="none">
                <a:solidFill>
                  <a:srgbClr val="FED8EB"/>
                </a:solidFill>
                <a:latin typeface="Bauhaus 93" pitchFamily="0" charset="0"/>
                <a:ea typeface="Arial" pitchFamily="2" charset="0"/>
                <a:cs typeface="Arial" pitchFamily="2" charset="0"/>
              </a:defRPr>
            </a:pPr>
          </a:p>
          <a:p>
            <a:pPr marL="158750" indent="0">
              <a:buNone/>
              <a:defRPr lang="fr-fr" sz="1600" u="sng" cap="none">
                <a:solidFill>
                  <a:srgbClr val="FED8EB"/>
                </a:solidFill>
                <a:latin typeface="Bauhaus 93" pitchFamily="0" charset="0"/>
                <a:ea typeface="Arial" pitchFamily="2" charset="0"/>
                <a:cs typeface="Arial" pitchFamily="2" charset="0"/>
              </a:defRPr>
            </a:pPr>
            <a:r>
              <a:t>By equating this formula with experimental results, we are able to solve for the energy numerically and also deduce the difference in mass between the mother and child nuclei.</a:t>
            </a:r>
          </a:p>
        </p:txBody>
      </p:sp>
      <p:sp>
        <p:nvSpPr>
          <p:cNvPr id="8" name="Ellipse 9"/>
          <p:cNvSpPr>
            <a:extLst>
              <a:ext uri="smNativeData">
                <pr:smNativeData xmlns:pr="smNativeData" xmlns="smNativeData" val="SMDATA_15_DnsnZxMAAAAlAAAAZgAAAA0AAAAAkAAAAEgAAACQAAAASAAAAAAAAAABAAAAAAAAAAEAAABQAAAAAAAAAAAA8D8AAAAAAADwPwAAAAAAAOA/AAAAAAAA4D8AAAAAAADgPwAAAAAAAOA/AAAAAAAA4D8AAAAAAADgPwAAAAAAAOA/AAAAAAAA4D8CAAAAjAAAAAEAAAAAAAAA/tjrAP///wgAAAAAAAAAAAAAAAAAAAAAAAAAAAAAAAAAAAAAZAAAAAEAAABAAAAAAAAAAAAAAAAAAAAAAAAAAAAAAAAAAAAAAAAAAAAAAAAAAAAAAAAAAAAAAAAAAAAAAAAAAAAAAAAAAAAAAAAAAAAAAAAAAAAAAAAAAAAAAAAAAAAAFAAAADwAAAABAAAAAAAAAP7Y6wAoAAAAAQAAABQAAAAUAAAAFAAAAAEAAAAAAAAAZAAAAGQAAAAAAAAAZAAAAGQAAAAVAAAAYAAAAAAAAAAAAAAADwAAACADAAAAAAAAAAAAAAEAAACgMgAAVgcAAKr4//8BAAAAf39/AAEAAABkAAAAAAAAABQAAABAHwAAAAAAACYAAAAAAAAAwOD//wAAAAAmAAAAZAAAABYAAABMAAAAAAAAAAAAAAAEAAAAAAAAAAEAAAD4N5c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tjrAP///wEAAAAAAAAAAAAAAAAAAAAAAAAAAAAAAAAAAAAAAAAAAP7Y6wB/f38A+DeXA8zMzADAwP8Af39/AAAAAAAAAAAAAAAAAAAAAAAAAAAAIQAAABgAAAAUAAAA/gMAAAcFAADbBAAAIAYAABAAAAAmAAAACAAAAP//////////"/>
              </a:ext>
            </a:extLst>
          </p:cNvSpPr>
          <p:nvPr/>
        </p:nvSpPr>
        <p:spPr>
          <a:xfrm>
            <a:off x="648970" y="817245"/>
            <a:ext cx="140335" cy="178435"/>
          </a:xfrm>
          <a:prstGeom prst="ellipse">
            <a:avLst/>
          </a:prstGeom>
          <a:solidFill>
            <a:srgbClr val="FED8EB"/>
          </a:solidFill>
          <a:ln w="25400" cap="flat" cmpd="sng" algn="ctr">
            <a:solidFill>
              <a:srgbClr val="FED8EB"/>
            </a:solidFill>
            <a:prstDash val="solid"/>
            <a:headEnd type="none"/>
            <a:tailEnd type="none"/>
          </a:ln>
          <a:effectLst/>
        </p:spPr>
        <p:txBody>
          <a:bodyPr vert="horz" wrap="square" lIns="91440" tIns="45720" rIns="91440" bIns="45720" numCol="1" spcCol="215900" anchor="ctr"/>
          <a:lstStyle/>
          <a:p>
            <a:pPr algn="ctr">
              <a:defRPr cap="none">
                <a:solidFill>
                  <a:srgbClr val="FFFFFF"/>
                </a:solidFill>
                <a:latin typeface="Arial" pitchFamily="2" charset="0"/>
                <a:ea typeface="Arial" pitchFamily="2" charset="0"/>
                <a:cs typeface="Arial" pitchFamily="2" charset="0"/>
              </a:defRPr>
            </a:pPr>
            <a:endParaRPr lang="fr-fr" cap="none"/>
          </a:p>
        </p:txBody>
      </p:sp>
    </p:spTree>
  </p:cSld>
  <p:clrMapOvr>
    <a:masterClrMapping/>
  </p:clrMapOvr>
  <p:transition spd="med" p14:dur="1750">
    <p:fade/>
    <p:extLst>
      <p:ext uri="smNativeData">
        <pr:smNativeData xmlns:pr="smNativeData" xmlns="smNativeData" val="DnsnZwAAAADWBgAAAAAAAAYAAAAAAAAAAAAAAAAAAAAAAAAAAQAAAAAAAAAAAAAAAAAAAAAAAAAAAAAA" duo="DnsnZwAAAAAAAAAAAAAAAAAAAAA="/>
      </p:ext>
    </p:extLst>
  </p:transition>
  <p:timing>
    <p:tnLst>
      <p:par>
        <p:cTn id="1" dur="indefinite" restart="never" nodeType="tmRoot"/>
      </p:par>
    </p:tnLst>
  </p:timing>
</p:sld>
</file>

<file path=ppt/theme/theme1.xml><?xml version="1.0" encoding="utf-8"?>
<a:theme xmlns:a="http://schemas.openxmlformats.org/drawingml/2006/main" name="Presentation">
  <a:themeElements>
    <a:clrScheme name="Presentation 1">
      <a:dk1>
        <a:srgbClr val="1E0F3F"/>
      </a:dk1>
      <a:lt1>
        <a:srgbClr val="FFFFFF"/>
      </a:lt1>
      <a:dk2>
        <a:srgbClr val="4DF5FD"/>
      </a:dk2>
      <a:lt2>
        <a:srgbClr val="F83797"/>
      </a:lt2>
      <a:accent1>
        <a:srgbClr val="2F1C5C"/>
      </a:accent1>
      <a:accent2>
        <a:srgbClr val="3E2872"/>
      </a:accent2>
      <a:accent3>
        <a:srgbClr val="FFFFFF"/>
      </a:accent3>
      <a:accent4>
        <a:srgbClr val="FFFFFF"/>
      </a:accent4>
      <a:accent5>
        <a:srgbClr val="FFFFFF"/>
      </a:accent5>
      <a:accent6>
        <a:srgbClr val="FFFFFF"/>
      </a:accent6>
      <a:hlink>
        <a:srgbClr val="FFFFFF"/>
      </a:hlink>
      <a:folHlink>
        <a:srgbClr val="0097A7"/>
      </a:folHlink>
    </a:clrScheme>
    <a:fontScheme name="Presentatio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1E0F3F"/>
        </a:dk1>
        <a:lt1>
          <a:srgbClr val="FFFFFF"/>
        </a:lt1>
        <a:dk2>
          <a:srgbClr val="4DF5FD"/>
        </a:dk2>
        <a:lt2>
          <a:srgbClr val="F83797"/>
        </a:lt2>
        <a:accent1>
          <a:srgbClr val="2F1C5C"/>
        </a:accent1>
        <a:accent2>
          <a:srgbClr val="3E2872"/>
        </a:accent2>
        <a:accent3>
          <a:srgbClr val="FFFFFF"/>
        </a:accent3>
        <a:accent4>
          <a:srgbClr val="FFFFFF"/>
        </a:accent4>
        <a:accent5>
          <a:srgbClr val="FFFFFF"/>
        </a:accent5>
        <a:accent6>
          <a:srgbClr val="FFFFFF"/>
        </a:accent6>
        <a:hlink>
          <a:srgbClr val="FFFFFF"/>
        </a:hlink>
        <a:folHlink>
          <a:srgbClr val="0097A7"/>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Presentation">
  <a:themeElements>
    <a:clrScheme name="Presentation 1">
      <a:dk1>
        <a:srgbClr val="000000"/>
      </a:dk1>
      <a:lt1>
        <a:srgbClr val="FFFFFF"/>
      </a:lt1>
      <a:dk2>
        <a:srgbClr val="F3F3F3"/>
      </a:dk2>
      <a:lt2>
        <a:srgbClr val="158158"/>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Presentatio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F3F3F3"/>
        </a:dk2>
        <a:lt2>
          <a:srgbClr val="158158"/>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clrMap bg1="lt1" tx1="dk1" bg2="lt2" tx2="dk2" accent1="accent1" accent2="accent2" accent3="accent3" accent4="accent4" accent5="accent5" accent6="accent6" hlink="hlink" folHlink="folHlink"/>
    </a:extraClrScheme>
  </a:extraClrSchemeLst>
</a:theme>
</file>

<file path=ppt/theme/themeOverride1.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0.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1.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2.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3.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4.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5.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6.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7.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8.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19.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0.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1.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2.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3.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4.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25.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3.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4.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5.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6.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7.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8.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ppt/theme/themeOverride9.xml><?xml version="1.0" encoding="utf-8"?>
<a:themeOverride xmlns:a="http://schemas.openxmlformats.org/drawingml/2006/main">
  <a:clrScheme name="Presentation">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themeOverrid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Secant Method In Quantum Tunnelling</dc:title>
  <dc:subject/>
  <dc:creator>Samad</dc:creator>
  <cp:keywords/>
  <dc:description/>
  <cp:lastModifiedBy>xminty77</cp:lastModifiedBy>
  <cp:revision>0</cp:revision>
  <dcterms:created xsi:type="dcterms:W3CDTF">2024-11-03T14:00:21Z</dcterms:created>
  <dcterms:modified xsi:type="dcterms:W3CDTF">2024-11-03T14:30:54Z</dcterms:modified>
</cp:coreProperties>
</file>